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8" r:id="rId2"/>
    <p:sldId id="301" r:id="rId3"/>
    <p:sldId id="259" r:id="rId4"/>
    <p:sldId id="260" r:id="rId5"/>
    <p:sldId id="261" r:id="rId6"/>
    <p:sldId id="30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6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7" r:id="rId45"/>
    <p:sldId id="298" r:id="rId46"/>
    <p:sldId id="305" r:id="rId47"/>
    <p:sldId id="303" r:id="rId48"/>
    <p:sldId id="304" r:id="rId49"/>
    <p:sldId id="299" r:id="rId50"/>
    <p:sldId id="300" r:id="rId5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80" userDrawn="1">
          <p15:clr>
            <a:srgbClr val="A4A3A4"/>
          </p15:clr>
        </p15:guide>
        <p15:guide id="4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B70"/>
    <a:srgbClr val="447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092" y="-96"/>
      </p:cViewPr>
      <p:guideLst>
        <p:guide orient="horz" pos="1800"/>
        <p:guide orient="horz" pos="2480"/>
        <p:guide pos="28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C2AF-CDDC-BB48-88AB-601BB91B1DB2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82F18-4778-AD4D-9FE0-E423782548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82F18-4778-AD4D-9FE0-E423782548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4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232D-E725-9B4B-8A71-78BC4EFDD90F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ABF5-B9AB-1840-8B00-1B09901B88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328315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  <a:t>ENTERPRISE </a:t>
            </a:r>
            <a:b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9200" b="1" dirty="0" smtClean="0">
                <a:solidFill>
                  <a:schemeClr val="bg1"/>
                </a:solidFill>
                <a:latin typeface="Arial"/>
                <a:cs typeface="Arial"/>
              </a:rPr>
              <a:t>ANALYTICS</a:t>
            </a:r>
            <a:endParaRPr lang="da-DK" sz="9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0" y="3281680"/>
            <a:ext cx="9144000" cy="497840"/>
          </a:xfrm>
        </p:spPr>
        <p:txBody>
          <a:bodyPr>
            <a:normAutofit/>
          </a:bodyPr>
          <a:lstStyle/>
          <a:p>
            <a:r>
              <a:rPr lang="da-DK" sz="2400" i="1" dirty="0" err="1">
                <a:solidFill>
                  <a:srgbClr val="447791"/>
                </a:solidFill>
                <a:latin typeface="Arial"/>
                <a:cs typeface="Arial"/>
              </a:rPr>
              <a:t>m</a:t>
            </a:r>
            <a:r>
              <a:rPr lang="da-DK" sz="2400" i="1" dirty="0" err="1" smtClean="0">
                <a:solidFill>
                  <a:srgbClr val="447791"/>
                </a:solidFill>
                <a:latin typeface="Arial"/>
                <a:cs typeface="Arial"/>
              </a:rPr>
              <a:t>aking</a:t>
            </a:r>
            <a:r>
              <a:rPr lang="da-DK" sz="2400" i="1" dirty="0" smtClean="0">
                <a:solidFill>
                  <a:srgbClr val="447791"/>
                </a:solidFill>
                <a:latin typeface="Arial"/>
                <a:cs typeface="Arial"/>
              </a:rPr>
              <a:t> it</a:t>
            </a:r>
            <a:endParaRPr lang="da-DK" sz="2400" i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sp>
        <p:nvSpPr>
          <p:cNvPr id="10" name="Undertitel 2"/>
          <p:cNvSpPr txBox="1">
            <a:spLocks/>
          </p:cNvSpPr>
          <p:nvPr/>
        </p:nvSpPr>
        <p:spPr>
          <a:xfrm>
            <a:off x="0" y="3434080"/>
            <a:ext cx="9144000" cy="690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500" b="1" dirty="0" smtClean="0">
                <a:solidFill>
                  <a:srgbClr val="447791"/>
                </a:solidFill>
                <a:latin typeface="Arial"/>
                <a:cs typeface="Arial"/>
              </a:rPr>
              <a:t>BIG</a:t>
            </a:r>
            <a:endParaRPr lang="da-DK" sz="11500" b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54320" y="3535680"/>
            <a:ext cx="2367280" cy="0"/>
          </a:xfrm>
          <a:prstGeom prst="line">
            <a:avLst/>
          </a:prstGeom>
          <a:ln w="9525" cmpd="sng">
            <a:solidFill>
              <a:srgbClr val="4477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63040" y="3535680"/>
            <a:ext cx="2367280" cy="0"/>
          </a:xfrm>
          <a:prstGeom prst="line">
            <a:avLst/>
          </a:prstGeom>
          <a:ln w="9525" cmpd="sng">
            <a:solidFill>
              <a:srgbClr val="4477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Difficult to compare different sites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Data gets incorrectly inflated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Test – and production data gets mixed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PAIN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2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1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331869" y="1251243"/>
            <a:ext cx="81405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800" dirty="0" smtClean="0">
                <a:latin typeface="Consolas" panose="020B0609020204030204" pitchFamily="49" charset="0"/>
              </a:rPr>
              <a:t/>
            </a:r>
            <a:br>
              <a:rPr lang="da-DK" sz="18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homepage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footwear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shoes-boots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query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keyword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endParaRPr lang="da-DK" sz="20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8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8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4000" dirty="0"/>
          </a:p>
        </p:txBody>
      </p:sp>
      <p:grpSp>
        <p:nvGrpSpPr>
          <p:cNvPr id="10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2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331869" y="1224216"/>
            <a:ext cx="81405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homepage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footwear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shoes-boots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query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keyword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endParaRPr lang="da-DK" sz="2000" b="1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63" y="1288672"/>
            <a:ext cx="2865921" cy="1103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3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3" descr="Technolog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6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331869" y="1221747"/>
            <a:ext cx="81405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homepage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footwear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shoes-boots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query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keyword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endParaRPr lang="da-DK" sz="2000" b="1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85" y="2235973"/>
            <a:ext cx="2570481" cy="1126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3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3" descr="Technolog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1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331869" y="1221747"/>
            <a:ext cx="81405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homepage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footwear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shoes-boots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query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keyword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endParaRPr lang="da-DK" sz="2000" b="1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75" y="3213600"/>
            <a:ext cx="3145780" cy="1062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3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3" descr="Technolog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331869" y="1221747"/>
            <a:ext cx="81405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homepage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/>
            </a:r>
            <a:br>
              <a:rPr lang="da-DK" sz="2000" dirty="0" smtClean="0"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footwear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home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fashion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shoes-boots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www.brand.co.uk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query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da-DK" sz="2000" dirty="0" smtClean="0">
                <a:latin typeface="Consolas" panose="020B0609020204030204" pitchFamily="49" charset="0"/>
              </a:rPr>
              <a:t>http://</a:t>
            </a:r>
            <a:r>
              <a:rPr lang="da-DK" sz="2000" dirty="0" err="1" smtClean="0">
                <a:latin typeface="Consolas" panose="020B0609020204030204" pitchFamily="49" charset="0"/>
              </a:rPr>
              <a:t>www.brand.dk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/?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keyword</a:t>
            </a:r>
            <a:r>
              <a:rPr lang="da-DK" sz="20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da-DK" sz="20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shoes</a:t>
            </a:r>
            <a:endParaRPr lang="da-DK" sz="2000" b="1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2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9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828452"/>
            <a:ext cx="9143999" cy="378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Before Analytics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Send data as consistent as possible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Separate test and staging data from that of the production environment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#1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75247"/>
            <a:ext cx="91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TMS is a </a:t>
            </a:r>
            <a:r>
              <a:rPr lang="da-DK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great</a:t>
            </a:r>
            <a:r>
              <a:rPr lang="da-DK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a-DK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help</a:t>
            </a:r>
            <a:r>
              <a:rPr lang="da-DK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da-DK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here</a:t>
            </a:r>
            <a:endParaRPr lang="da-DK" sz="1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2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828452"/>
            <a:ext cx="9143999" cy="378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en-US" sz="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In Analytics</a:t>
            </a:r>
          </a:p>
          <a:p>
            <a:r>
              <a:rPr lang="da-DK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Refine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and </a:t>
            </a:r>
            <a:r>
              <a:rPr lang="da-DK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clean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da-DK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incoming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data</a:t>
            </a:r>
            <a:b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da-DK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Lowercase</a:t>
            </a:r>
            <a:r>
              <a:rPr lang="da-DK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da-DK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include</a:t>
            </a:r>
            <a:r>
              <a:rPr lang="da-DK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da-DK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exclude</a:t>
            </a:r>
            <a:r>
              <a:rPr lang="da-DK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and in </a:t>
            </a:r>
            <a:r>
              <a:rPr lang="da-DK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some</a:t>
            </a:r>
            <a:r>
              <a:rPr lang="da-DK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cases </a:t>
            </a:r>
            <a:r>
              <a:rPr lang="da-DK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rewrites</a:t>
            </a:r>
            <a:r>
              <a:rPr lang="da-DK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da-DK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da-DK" sz="1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da-DK" dirty="0" err="1" smtClean="0">
                <a:solidFill>
                  <a:srgbClr val="7F7F7F"/>
                </a:solidFill>
                <a:latin typeface="Arial"/>
                <a:cs typeface="Arial"/>
              </a:rPr>
              <a:t>Define</a:t>
            </a:r>
            <a:r>
              <a:rPr lang="da-DK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da-DK" dirty="0" err="1" smtClean="0">
                <a:solidFill>
                  <a:srgbClr val="7F7F7F"/>
                </a:solidFill>
                <a:latin typeface="Arial"/>
                <a:cs typeface="Arial"/>
              </a:rPr>
              <a:t>correct</a:t>
            </a:r>
            <a:r>
              <a:rPr lang="da-DK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da-DK" dirty="0" err="1" smtClean="0">
                <a:solidFill>
                  <a:srgbClr val="7F7F7F"/>
                </a:solidFill>
                <a:latin typeface="Arial"/>
                <a:cs typeface="Arial"/>
              </a:rPr>
              <a:t>settings</a:t>
            </a:r>
            <a:r>
              <a:rPr lang="da-DK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da-DK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da-DK" sz="1800" i="1" dirty="0" smtClean="0">
                <a:solidFill>
                  <a:srgbClr val="7F7F7F"/>
                </a:solidFill>
                <a:latin typeface="Arial"/>
                <a:cs typeface="Arial"/>
              </a:rPr>
              <a:t>Paths, </a:t>
            </a:r>
            <a:r>
              <a:rPr lang="da-DK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search</a:t>
            </a:r>
            <a:r>
              <a:rPr lang="da-DK" sz="1800" i="1" dirty="0" smtClean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da-DK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qs</a:t>
            </a:r>
            <a:r>
              <a:rPr lang="da-DK" sz="1800" i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da-DK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params</a:t>
            </a:r>
            <a:r>
              <a:rPr lang="da-DK" sz="1800" i="1" dirty="0" smtClean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da-DK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goals</a:t>
            </a:r>
            <a:r>
              <a:rPr lang="da-DK" sz="1800" i="1" dirty="0" smtClean="0">
                <a:solidFill>
                  <a:srgbClr val="7F7F7F"/>
                </a:solidFill>
                <a:latin typeface="Arial"/>
                <a:cs typeface="Arial"/>
              </a:rPr>
              <a:t> ...</a:t>
            </a: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#2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2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277515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10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96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1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87269" y="3577657"/>
            <a:ext cx="1473200" cy="1473200"/>
            <a:chOff x="3870960" y="1432560"/>
            <a:chExt cx="1473200" cy="1473200"/>
          </a:xfrm>
        </p:grpSpPr>
        <p:sp>
          <p:nvSpPr>
            <p:cNvPr id="10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hu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0" y="1369518"/>
            <a:ext cx="9144000" cy="2824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0" dirty="0" smtClean="0">
                <a:solidFill>
                  <a:srgbClr val="447791"/>
                </a:solidFill>
                <a:latin typeface="Arial"/>
                <a:cs typeface="Arial"/>
              </a:rPr>
              <a:t>HUMANS </a:t>
            </a:r>
          </a:p>
          <a:p>
            <a:r>
              <a:rPr lang="da-DK" sz="9300" dirty="0" smtClean="0">
                <a:solidFill>
                  <a:srgbClr val="447791"/>
                </a:solidFill>
                <a:latin typeface="Arial"/>
                <a:cs typeface="Arial"/>
              </a:rPr>
              <a:t>THINK DIFFERENTLY</a:t>
            </a:r>
          </a:p>
          <a:p>
            <a:r>
              <a:rPr lang="da-DK" sz="4400" i="1" dirty="0" smtClean="0">
                <a:solidFill>
                  <a:srgbClr val="447791"/>
                </a:solidFill>
                <a:latin typeface="Arial"/>
                <a:cs typeface="Arial"/>
              </a:rPr>
              <a:t>(and </a:t>
            </a:r>
            <a:r>
              <a:rPr lang="da-DK" sz="4400" i="1" dirty="0" err="1" smtClean="0">
                <a:solidFill>
                  <a:srgbClr val="447791"/>
                </a:solidFill>
                <a:latin typeface="Arial"/>
                <a:cs typeface="Arial"/>
              </a:rPr>
              <a:t>act</a:t>
            </a:r>
            <a:r>
              <a:rPr lang="da-DK" sz="4400" i="1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400" i="1" dirty="0" err="1" smtClean="0">
                <a:solidFill>
                  <a:srgbClr val="447791"/>
                </a:solidFill>
                <a:latin typeface="Arial"/>
                <a:cs typeface="Arial"/>
              </a:rPr>
              <a:t>accordingly</a:t>
            </a:r>
            <a:r>
              <a:rPr lang="da-DK" sz="4400" i="1" dirty="0" smtClean="0">
                <a:solidFill>
                  <a:srgbClr val="447791"/>
                </a:solidFill>
                <a:latin typeface="Arial"/>
                <a:cs typeface="Arial"/>
              </a:rPr>
              <a:t>)</a:t>
            </a:r>
            <a:endParaRPr lang="da-DK" sz="4400" i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37138" y="3911667"/>
            <a:ext cx="1674613" cy="0"/>
          </a:xfrm>
          <a:prstGeom prst="line">
            <a:avLst/>
          </a:prstGeom>
          <a:ln w="9525" cmpd="sng">
            <a:solidFill>
              <a:srgbClr val="4477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59706" y="3898366"/>
            <a:ext cx="1674613" cy="0"/>
          </a:xfrm>
          <a:prstGeom prst="line">
            <a:avLst/>
          </a:prstGeom>
          <a:ln w="9525" cmpd="sng">
            <a:solidFill>
              <a:srgbClr val="4477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3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1" descr="hu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9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ytimg.com/vi/Fd3HYaWEI1c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9821" r="27940"/>
          <a:stretch/>
        </p:blipFill>
        <p:spPr bwMode="auto">
          <a:xfrm>
            <a:off x="-23446" y="270"/>
            <a:ext cx="9179169" cy="68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3446" y="445154"/>
            <a:ext cx="3532438" cy="929587"/>
          </a:xfrm>
          <a:prstGeom prst="rect">
            <a:avLst/>
          </a:prstGeom>
          <a:solidFill>
            <a:srgbClr val="447791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840" y="408905"/>
            <a:ext cx="3391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MAKINGG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3446" y="1419368"/>
            <a:ext cx="2773029" cy="929587"/>
          </a:xfrm>
          <a:prstGeom prst="rect">
            <a:avLst/>
          </a:prstGeom>
          <a:solidFill>
            <a:srgbClr val="447791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840" y="1383119"/>
            <a:ext cx="263174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SENSE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1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404040"/>
                </a:solidFill>
                <a:latin typeface="Arial"/>
                <a:cs typeface="Arial"/>
              </a:rPr>
              <a:t>Same campaigns multiple times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Looks like different ones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Difficult to overview</a:t>
            </a:r>
          </a:p>
          <a:p>
            <a:r>
              <a:rPr lang="en-US" sz="3600" b="1" dirty="0" smtClean="0">
                <a:solidFill>
                  <a:srgbClr val="404040"/>
                </a:solidFill>
                <a:latin typeface="Arial"/>
                <a:cs typeface="Arial"/>
              </a:rPr>
              <a:t>Campaigns non-functional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Insufficiently set up</a:t>
            </a: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PAIN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hu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9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243441" y="2109873"/>
            <a:ext cx="8748159" cy="1382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octo10</a:t>
            </a:r>
            <a:r>
              <a:rPr lang="da-DK" sz="1900" dirty="0" smtClean="0">
                <a:latin typeface="Consolas" panose="020B0609020204030204" pitchFamily="49" charset="0"/>
              </a:rPr>
              <a:t/>
            </a:r>
            <a:br>
              <a:rPr lang="da-DK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October10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nyhedsbrev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oktober10</a:t>
            </a:r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hu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  <p:sp>
        <p:nvSpPr>
          <p:cNvPr id="14" name="Rectangle 2"/>
          <p:cNvSpPr/>
          <p:nvPr/>
        </p:nvSpPr>
        <p:spPr>
          <a:xfrm>
            <a:off x="323850" y="3950568"/>
            <a:ext cx="375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values = different campaigns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243441" y="2109873"/>
            <a:ext cx="8748159" cy="1382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octo10</a:t>
            </a:r>
            <a:r>
              <a:rPr lang="da-DK" sz="1900" dirty="0" smtClean="0">
                <a:latin typeface="Consolas" panose="020B0609020204030204" pitchFamily="49" charset="0"/>
              </a:rPr>
              <a:t/>
            </a:r>
            <a:br>
              <a:rPr lang="da-DK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October10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nyhedsbrev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oktober10</a:t>
            </a:r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88" y="1871579"/>
            <a:ext cx="2636026" cy="1871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/>
          <p:nvPr/>
        </p:nvSpPr>
        <p:spPr>
          <a:xfrm>
            <a:off x="323850" y="3950568"/>
            <a:ext cx="375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values = different campaigns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4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1" descr="hum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5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243441" y="2109873"/>
            <a:ext cx="8748159" cy="1382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octo10</a:t>
            </a:r>
            <a:r>
              <a:rPr lang="da-DK" sz="1900" dirty="0" smtClean="0">
                <a:latin typeface="Consolas" panose="020B0609020204030204" pitchFamily="49" charset="0"/>
              </a:rPr>
              <a:t/>
            </a:r>
            <a:br>
              <a:rPr lang="da-DK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October10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nyhedsbrev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oktober10</a:t>
            </a:r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3950568"/>
            <a:ext cx="375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values = different campaigns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09" y="1896646"/>
            <a:ext cx="1992427" cy="180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4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1" descr="hum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8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243441" y="2109873"/>
            <a:ext cx="8748159" cy="1382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octo10</a:t>
            </a:r>
            <a:r>
              <a:rPr lang="da-DK" sz="1900" dirty="0" smtClean="0">
                <a:latin typeface="Consolas" panose="020B0609020204030204" pitchFamily="49" charset="0"/>
              </a:rPr>
              <a:t/>
            </a:r>
            <a:br>
              <a:rPr lang="da-DK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October10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nyhedsbrev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oktober10</a:t>
            </a:r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69" y="1856534"/>
            <a:ext cx="2626974" cy="1862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4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1" descr="hum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  <p:sp>
        <p:nvSpPr>
          <p:cNvPr id="16" name="Rectangle 2"/>
          <p:cNvSpPr/>
          <p:nvPr/>
        </p:nvSpPr>
        <p:spPr>
          <a:xfrm>
            <a:off x="323850" y="3950568"/>
            <a:ext cx="375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values = different campaigns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SYMPTOMS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243441" y="2109873"/>
            <a:ext cx="8748159" cy="1382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octo10</a:t>
            </a:r>
            <a:r>
              <a:rPr lang="da-DK" sz="1900" dirty="0" smtClean="0">
                <a:latin typeface="Consolas" panose="020B0609020204030204" pitchFamily="49" charset="0"/>
              </a:rPr>
              <a:t/>
            </a:r>
            <a:br>
              <a:rPr lang="da-DK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E-mail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October10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newsleter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OCT10</a:t>
            </a:r>
            <a:r>
              <a:rPr lang="en-US" sz="1900" dirty="0" smtClean="0">
                <a:latin typeface="Consolas" panose="020B0609020204030204" pitchFamily="49" charset="0"/>
              </a:rPr>
              <a:t/>
            </a:r>
            <a:br>
              <a:rPr lang="en-US" sz="1900" dirty="0" smtClean="0">
                <a:latin typeface="Consolas" panose="020B0609020204030204" pitchFamily="49" charset="0"/>
              </a:rPr>
            </a:br>
            <a:r>
              <a:rPr lang="da-DK" sz="1900" dirty="0" smtClean="0">
                <a:latin typeface="Consolas" panose="020B0609020204030204" pitchFamily="49" charset="0"/>
              </a:rPr>
              <a:t>?</a:t>
            </a:r>
            <a:r>
              <a:rPr lang="da-DK" sz="1900" dirty="0" err="1" smtClean="0">
                <a:latin typeface="Consolas" panose="020B0609020204030204" pitchFamily="49" charset="0"/>
              </a:rPr>
              <a:t>utm_source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nyhedsbrev</a:t>
            </a:r>
            <a:r>
              <a:rPr lang="da-DK" sz="1900" dirty="0" err="1" smtClean="0">
                <a:latin typeface="Consolas" panose="020B0609020204030204" pitchFamily="49" charset="0"/>
              </a:rPr>
              <a:t>&amp;utm_medium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err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Email</a:t>
            </a:r>
            <a:r>
              <a:rPr lang="da-DK" sz="1900" dirty="0" err="1" smtClean="0">
                <a:latin typeface="Consolas" panose="020B0609020204030204" pitchFamily="49" charset="0"/>
              </a:rPr>
              <a:t>&amp;utm_campaign</a:t>
            </a:r>
            <a:r>
              <a:rPr lang="da-DK" sz="1900" dirty="0" smtClean="0">
                <a:latin typeface="Consolas" panose="020B0609020204030204" pitchFamily="49" charset="0"/>
              </a:rPr>
              <a:t>=</a:t>
            </a:r>
            <a:r>
              <a:rPr lang="da-DK" sz="1900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oktober10</a:t>
            </a:r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b="1" dirty="0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/>
            <a:endParaRPr lang="en-US" sz="19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huma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  <p:sp>
        <p:nvSpPr>
          <p:cNvPr id="14" name="Rectangle 2"/>
          <p:cNvSpPr/>
          <p:nvPr/>
        </p:nvSpPr>
        <p:spPr>
          <a:xfrm>
            <a:off x="323850" y="3950568"/>
            <a:ext cx="375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values = different campaigns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2" y="1095428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404040"/>
                </a:solidFill>
                <a:latin typeface="Arial"/>
                <a:cs typeface="Arial"/>
              </a:rPr>
              <a:t>Tools</a:t>
            </a:r>
            <a:endParaRPr lang="en-US" sz="24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#1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6" descr="https://upload.wikimedia.org/wikipedia/commons/thumb/8/86/Microsoft_Excel_2013_logo.svg/782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707">
            <a:off x="431680" y="2408108"/>
            <a:ext cx="1366557" cy="13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110">
            <a:off x="3365405" y="2117102"/>
            <a:ext cx="2001052" cy="12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680">
            <a:off x="1414379" y="3580001"/>
            <a:ext cx="3070182" cy="79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http://media.tumblr.com/tumblr_lxam8hsH6k1r0ydh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314">
            <a:off x="6125484" y="2164978"/>
            <a:ext cx="2308494" cy="17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998">
            <a:off x="3982350" y="3998093"/>
            <a:ext cx="2945240" cy="123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7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1" descr="huma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2" y="1095428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lang="en-US" sz="3600" b="1" dirty="0" err="1" smtClean="0">
                <a:solidFill>
                  <a:srgbClr val="404040"/>
                </a:solidFill>
                <a:latin typeface="Arial"/>
                <a:cs typeface="Arial"/>
              </a:rPr>
              <a:t>tm_id</a:t>
            </a:r>
            <a:endParaRPr lang="en-US" sz="24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#2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-2" y="2007"/>
            <a:ext cx="9144000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HUMAN</a:t>
            </a: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4094" y="1862373"/>
            <a:ext cx="272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Consolas" panose="020B0609020204030204" pitchFamily="49" charset="0"/>
              </a:rPr>
              <a:t>/page1?</a:t>
            </a:r>
            <a:r>
              <a:rPr lang="da-DK" b="1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utm_id=abc987</a:t>
            </a:r>
          </a:p>
        </p:txBody>
      </p:sp>
      <p:graphicFrame>
        <p:nvGraphicFramePr>
          <p:cNvPr id="1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15247"/>
              </p:ext>
            </p:extLst>
          </p:nvPr>
        </p:nvGraphicFramePr>
        <p:xfrm>
          <a:off x="596102" y="2871867"/>
          <a:ext cx="6452883" cy="1440186"/>
        </p:xfrm>
        <a:graphic>
          <a:graphicData uri="http://schemas.openxmlformats.org/drawingml/2006/table">
            <a:tbl>
              <a:tblPr/>
              <a:tblGrid>
                <a:gridCol w="2150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0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09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4981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900" b="1" dirty="0" err="1">
                          <a:solidFill>
                            <a:srgbClr val="212121"/>
                          </a:solidFill>
                          <a:effectLst/>
                        </a:rPr>
                        <a:t>ga:campaignCode</a:t>
                      </a:r>
                      <a:endParaRPr lang="da-DK" sz="1900" b="1" dirty="0">
                        <a:solidFill>
                          <a:srgbClr val="212121"/>
                        </a:solidFill>
                        <a:effectLst/>
                      </a:endParaRPr>
                    </a:p>
                  </a:txBody>
                  <a:tcPr marL="95250" marR="95250" marT="95251" marB="95251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900" b="1">
                          <a:solidFill>
                            <a:srgbClr val="212121"/>
                          </a:solidFill>
                          <a:effectLst/>
                        </a:rPr>
                        <a:t>ga:source</a:t>
                      </a:r>
                    </a:p>
                  </a:txBody>
                  <a:tcPr marL="95250" marR="95250" marT="95251" marB="95251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900" b="1">
                          <a:solidFill>
                            <a:srgbClr val="212121"/>
                          </a:solidFill>
                          <a:effectLst/>
                        </a:rPr>
                        <a:t>ga:medium</a:t>
                      </a:r>
                    </a:p>
                  </a:txBody>
                  <a:tcPr marL="95250" marR="95250" marT="95251" marB="95251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981">
                <a:tc>
                  <a:txBody>
                    <a:bodyPr/>
                    <a:lstStyle/>
                    <a:p>
                      <a:pPr fontAlgn="t"/>
                      <a:r>
                        <a:rPr lang="da-DK" sz="1900" dirty="0" smtClean="0">
                          <a:effectLst/>
                        </a:rPr>
                        <a:t>123abc</a:t>
                      </a:r>
                      <a:endParaRPr lang="da-DK" sz="1900" dirty="0">
                        <a:effectLst/>
                      </a:endParaRPr>
                    </a:p>
                  </a:txBody>
                  <a:tcPr marL="95250" marR="95250" marT="95251" marB="95251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900" dirty="0" smtClean="0">
                          <a:effectLst/>
                        </a:rPr>
                        <a:t>Winter </a:t>
                      </a:r>
                      <a:r>
                        <a:rPr lang="da-DK" sz="1900" dirty="0" err="1">
                          <a:effectLst/>
                        </a:rPr>
                        <a:t>Newsletter</a:t>
                      </a:r>
                      <a:endParaRPr lang="da-DK" sz="1900" dirty="0">
                        <a:effectLst/>
                      </a:endParaRPr>
                    </a:p>
                  </a:txBody>
                  <a:tcPr marL="95250" marR="95250" marT="95251" marB="95251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900" dirty="0" err="1">
                          <a:effectLst/>
                        </a:rPr>
                        <a:t>email</a:t>
                      </a:r>
                      <a:endParaRPr lang="da-DK" sz="1900" dirty="0">
                        <a:effectLst/>
                      </a:endParaRPr>
                    </a:p>
                  </a:txBody>
                  <a:tcPr marL="95250" marR="95250" marT="95251" marB="95251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981">
                <a:tc>
                  <a:txBody>
                    <a:bodyPr/>
                    <a:lstStyle/>
                    <a:p>
                      <a:pPr fontAlgn="t"/>
                      <a:r>
                        <a:rPr lang="da-DK" sz="1900" dirty="0" smtClean="0">
                          <a:effectLst/>
                        </a:rPr>
                        <a:t>abc987</a:t>
                      </a:r>
                      <a:endParaRPr lang="da-DK" sz="1900" dirty="0">
                        <a:effectLst/>
                      </a:endParaRPr>
                    </a:p>
                  </a:txBody>
                  <a:tcPr marL="95250" marR="95250" marT="95251" marB="95251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900" dirty="0" smtClean="0">
                          <a:effectLst/>
                        </a:rPr>
                        <a:t>Summer </a:t>
                      </a:r>
                      <a:r>
                        <a:rPr lang="da-DK" sz="1900" dirty="0" err="1">
                          <a:effectLst/>
                        </a:rPr>
                        <a:t>Newsletter</a:t>
                      </a:r>
                      <a:endParaRPr lang="da-DK" sz="1900" dirty="0">
                        <a:effectLst/>
                      </a:endParaRPr>
                    </a:p>
                  </a:txBody>
                  <a:tcPr marL="95250" marR="95250" marT="95251" marB="95251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900" dirty="0" err="1">
                          <a:effectLst/>
                        </a:rPr>
                        <a:t>email</a:t>
                      </a:r>
                      <a:endParaRPr lang="da-DK" sz="1900" dirty="0">
                        <a:effectLst/>
                      </a:endParaRPr>
                    </a:p>
                  </a:txBody>
                  <a:tcPr marL="95250" marR="95250" marT="95251" marB="95251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6" descr="https://upload.wikimedia.org/wikipedia/commons/thumb/8/86/Microsoft_Excel_2013_logo.svg/782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57" y="3001768"/>
            <a:ext cx="1071925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8"/>
          <p:cNvGrpSpPr/>
          <p:nvPr/>
        </p:nvGrpSpPr>
        <p:grpSpPr>
          <a:xfrm>
            <a:off x="-147976" y="4428865"/>
            <a:ext cx="1473200" cy="1473200"/>
            <a:chOff x="3870960" y="1432560"/>
            <a:chExt cx="1473200" cy="1473200"/>
          </a:xfrm>
        </p:grpSpPr>
        <p:sp>
          <p:nvSpPr>
            <p:cNvPr id="13" name="Oval 9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1" descr="hum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2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277515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12500" b="1" dirty="0" smtClean="0">
                <a:solidFill>
                  <a:schemeClr val="bg1"/>
                </a:solidFill>
                <a:latin typeface="Arial"/>
                <a:cs typeface="Arial"/>
              </a:rPr>
              <a:t>USER</a:t>
            </a:r>
            <a: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da-DK" sz="8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9543" y="3523625"/>
            <a:ext cx="1473200" cy="1473200"/>
            <a:chOff x="6197600" y="1432560"/>
            <a:chExt cx="1473200" cy="1473200"/>
          </a:xfrm>
        </p:grpSpPr>
        <p:sp>
          <p:nvSpPr>
            <p:cNvPr id="13" name="Oval 12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cces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8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USER</a:t>
            </a: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0" y="1369518"/>
            <a:ext cx="9144000" cy="3468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da-DK" sz="7200" b="1" dirty="0" err="1" smtClean="0">
                <a:solidFill>
                  <a:srgbClr val="447791"/>
                </a:solidFill>
                <a:latin typeface="Arial"/>
                <a:cs typeface="Arial"/>
              </a:rPr>
              <a:t>Various</a:t>
            </a:r>
            <a:r>
              <a:rPr lang="da-DK" sz="72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a-DK" sz="4000" dirty="0" smtClean="0">
                <a:solidFill>
                  <a:srgbClr val="447791"/>
                </a:solidFill>
                <a:latin typeface="Arial"/>
                <a:cs typeface="Arial"/>
              </a:rPr>
              <a:t>business units </a:t>
            </a:r>
          </a:p>
          <a:p>
            <a:pPr>
              <a:lnSpc>
                <a:spcPct val="80000"/>
              </a:lnSpc>
            </a:pPr>
            <a:r>
              <a:rPr lang="da-DK" sz="2000" dirty="0" err="1" smtClean="0">
                <a:solidFill>
                  <a:srgbClr val="447791"/>
                </a:solidFill>
                <a:latin typeface="Arial"/>
                <a:cs typeface="Arial"/>
              </a:rPr>
              <a:t>needs</a:t>
            </a:r>
            <a:r>
              <a:rPr lang="da-DK" sz="2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2000" dirty="0" err="1" smtClean="0">
                <a:solidFill>
                  <a:srgbClr val="447791"/>
                </a:solidFill>
                <a:latin typeface="Arial"/>
                <a:cs typeface="Arial"/>
              </a:rPr>
              <a:t>access</a:t>
            </a:r>
            <a:r>
              <a:rPr lang="da-DK" sz="2000" dirty="0" smtClean="0">
                <a:solidFill>
                  <a:srgbClr val="447791"/>
                </a:solidFill>
                <a:latin typeface="Arial"/>
                <a:cs typeface="Arial"/>
              </a:rPr>
              <a:t> the same data, </a:t>
            </a:r>
          </a:p>
          <a:p>
            <a:pPr>
              <a:lnSpc>
                <a:spcPct val="80000"/>
              </a:lnSpc>
            </a:pPr>
            <a:r>
              <a:rPr lang="da-DK" sz="1400" i="1" dirty="0" smtClean="0">
                <a:solidFill>
                  <a:srgbClr val="447791"/>
                </a:solidFill>
                <a:latin typeface="Arial"/>
                <a:cs typeface="Arial"/>
              </a:rPr>
              <a:t>but with </a:t>
            </a:r>
          </a:p>
          <a:p>
            <a:pPr>
              <a:lnSpc>
                <a:spcPct val="80000"/>
              </a:lnSpc>
            </a:pPr>
            <a:r>
              <a:rPr lang="da-DK" sz="3600" b="1" dirty="0" err="1" smtClean="0">
                <a:solidFill>
                  <a:srgbClr val="447791"/>
                </a:solidFill>
                <a:latin typeface="Arial"/>
                <a:cs typeface="Arial"/>
              </a:rPr>
              <a:t>different</a:t>
            </a:r>
            <a:r>
              <a:rPr lang="da-DK" sz="3600" b="1" dirty="0" smtClean="0">
                <a:solidFill>
                  <a:srgbClr val="447791"/>
                </a:solidFill>
                <a:latin typeface="Arial"/>
                <a:cs typeface="Arial"/>
              </a:rPr>
              <a:t> angles </a:t>
            </a:r>
          </a:p>
          <a:p>
            <a:pPr>
              <a:lnSpc>
                <a:spcPct val="80000"/>
              </a:lnSpc>
            </a:pPr>
            <a:r>
              <a:rPr lang="da-DK" sz="4000" dirty="0" smtClean="0">
                <a:solidFill>
                  <a:srgbClr val="447791"/>
                </a:solidFill>
                <a:latin typeface="Arial"/>
                <a:cs typeface="Arial"/>
              </a:rPr>
              <a:t>or </a:t>
            </a:r>
            <a:r>
              <a:rPr lang="da-DK" sz="4000" dirty="0" err="1" smtClean="0">
                <a:solidFill>
                  <a:srgbClr val="447791"/>
                </a:solidFill>
                <a:latin typeface="Arial"/>
                <a:cs typeface="Arial"/>
              </a:rPr>
              <a:t>access</a:t>
            </a:r>
            <a:r>
              <a:rPr lang="da-DK" sz="4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000" dirty="0" err="1" smtClean="0">
                <a:solidFill>
                  <a:srgbClr val="447791"/>
                </a:solidFill>
                <a:latin typeface="Arial"/>
                <a:cs typeface="Arial"/>
              </a:rPr>
              <a:t>levels</a:t>
            </a:r>
            <a:endParaRPr lang="da-DK" sz="2400" i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66186" y="3326799"/>
            <a:ext cx="1189996" cy="0"/>
          </a:xfrm>
          <a:prstGeom prst="line">
            <a:avLst/>
          </a:prstGeom>
          <a:ln w="9525" cmpd="sng">
            <a:solidFill>
              <a:srgbClr val="4477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1985" y="3326799"/>
            <a:ext cx="1189996" cy="0"/>
          </a:xfrm>
          <a:prstGeom prst="line">
            <a:avLst/>
          </a:prstGeom>
          <a:ln w="9525" cmpd="sng">
            <a:solidFill>
              <a:srgbClr val="4477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-151457" y="4423776"/>
            <a:ext cx="1473200" cy="1473200"/>
            <a:chOff x="6197600" y="1432560"/>
            <a:chExt cx="1473200" cy="1473200"/>
          </a:xfrm>
        </p:grpSpPr>
        <p:sp>
          <p:nvSpPr>
            <p:cNvPr id="14" name="Oval 12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3" descr="acces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7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50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17440" y="1008380"/>
            <a:ext cx="4074160" cy="3840480"/>
            <a:chOff x="4917440" y="825500"/>
            <a:chExt cx="4074160" cy="3840480"/>
          </a:xfrm>
        </p:grpSpPr>
        <p:sp>
          <p:nvSpPr>
            <p:cNvPr id="8" name="Oval 7"/>
            <p:cNvSpPr/>
            <p:nvPr/>
          </p:nvSpPr>
          <p:spPr>
            <a:xfrm>
              <a:off x="5151120" y="825500"/>
              <a:ext cx="3840480" cy="3840480"/>
            </a:xfrm>
            <a:prstGeom prst="ellipse">
              <a:avLst/>
            </a:prstGeom>
            <a:solidFill>
              <a:srgbClr val="345B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4917440" y="825500"/>
              <a:ext cx="3840480" cy="3840480"/>
            </a:xfrm>
            <a:prstGeom prst="ellipse">
              <a:avLst/>
            </a:prstGeom>
            <a:solidFill>
              <a:srgbClr val="447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steen-sort-hvi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040" y="1178560"/>
              <a:ext cx="3141980" cy="3141980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240" y="391426"/>
            <a:ext cx="8229600" cy="596634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447791"/>
                </a:solidFill>
                <a:latin typeface="Arial"/>
                <a:cs typeface="Arial"/>
              </a:rPr>
              <a:t>Call me - Steen</a:t>
            </a:r>
            <a:endParaRPr lang="en-US" sz="6600" b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" y="1531784"/>
            <a:ext cx="4704080" cy="3431537"/>
          </a:xfrm>
        </p:spPr>
        <p:txBody>
          <a:bodyPr>
            <a:normAutofit/>
          </a:bodyPr>
          <a:lstStyle/>
          <a:p>
            <a:pPr>
              <a:buClr>
                <a:srgbClr val="447791"/>
              </a:buClr>
            </a:pP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 partner and </a:t>
            </a: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co-founder</a:t>
            </a:r>
            <a:endParaRPr lang="da-DK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447791"/>
              </a:buClr>
            </a:pPr>
            <a:r>
              <a:rPr lang="da-DK" sz="2100" dirty="0" smtClean="0">
                <a:solidFill>
                  <a:srgbClr val="404040"/>
                </a:solidFill>
              </a:rPr>
              <a:t>15</a:t>
            </a:r>
            <a:r>
              <a:rPr lang="da-DK" sz="2100" dirty="0">
                <a:solidFill>
                  <a:srgbClr val="404040"/>
                </a:solidFill>
              </a:rPr>
              <a:t>+ </a:t>
            </a:r>
            <a:r>
              <a:rPr lang="da-DK" sz="2100" dirty="0" err="1">
                <a:solidFill>
                  <a:srgbClr val="404040"/>
                </a:solidFill>
              </a:rPr>
              <a:t>years</a:t>
            </a:r>
            <a:r>
              <a:rPr lang="da-DK" sz="2100" dirty="0">
                <a:solidFill>
                  <a:srgbClr val="404040"/>
                </a:solidFill>
              </a:rPr>
              <a:t> of </a:t>
            </a:r>
            <a:r>
              <a:rPr lang="da-DK" sz="2100" dirty="0" err="1">
                <a:solidFill>
                  <a:srgbClr val="404040"/>
                </a:solidFill>
              </a:rPr>
              <a:t>analytics</a:t>
            </a:r>
            <a:endParaRPr lang="da-DK" sz="2100" dirty="0">
              <a:solidFill>
                <a:srgbClr val="404040"/>
              </a:solidFill>
            </a:endParaRPr>
          </a:p>
          <a:p>
            <a:pPr lvl="1">
              <a:buClr>
                <a:srgbClr val="447791"/>
              </a:buClr>
            </a:pPr>
            <a:r>
              <a:rPr lang="da-DK" sz="2100" dirty="0" err="1">
                <a:solidFill>
                  <a:srgbClr val="404040"/>
                </a:solidFill>
              </a:rPr>
              <a:t>Including</a:t>
            </a:r>
            <a:r>
              <a:rPr lang="da-DK" sz="2100" dirty="0">
                <a:solidFill>
                  <a:srgbClr val="404040"/>
                </a:solidFill>
              </a:rPr>
              <a:t> log file </a:t>
            </a:r>
            <a:r>
              <a:rPr lang="da-DK" sz="2100" dirty="0" err="1">
                <a:solidFill>
                  <a:srgbClr val="404040"/>
                </a:solidFill>
              </a:rPr>
              <a:t>analyzing</a:t>
            </a:r>
            <a:r>
              <a:rPr lang="da-DK" sz="2100" dirty="0">
                <a:solidFill>
                  <a:srgbClr val="404040"/>
                </a:solidFill>
              </a:rPr>
              <a:t> </a:t>
            </a:r>
            <a:endParaRPr lang="da-DK" sz="2100" dirty="0" smtClean="0">
              <a:solidFill>
                <a:srgbClr val="404040"/>
              </a:solidFill>
            </a:endParaRPr>
          </a:p>
          <a:p>
            <a:pPr>
              <a:buClr>
                <a:srgbClr val="447791"/>
              </a:buClr>
            </a:pP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 </a:t>
            </a:r>
            <a:r>
              <a:rPr lang="da-DK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Academy </a:t>
            </a:r>
            <a:r>
              <a:rPr lang="da-DK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Trainer</a:t>
            </a:r>
            <a:endParaRPr lang="da-DK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447791"/>
              </a:buClr>
            </a:pP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Nominated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global </a:t>
            </a: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Practitioner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b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2014 &amp; 2015 &amp; ”Analytics </a:t>
            </a: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Industy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Contributor</a:t>
            </a:r>
            <a:r>
              <a:rPr lang="da-DK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  <a:p>
            <a:pPr>
              <a:buClr>
                <a:srgbClr val="447791"/>
              </a:buClr>
            </a:pPr>
            <a:endParaRPr lang="da-DK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447791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C:\Users\Peter\AppData\Local\Microsoft\Windows\INetCache\IE\1XASUR8K\information-overlo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01" y="3487994"/>
            <a:ext cx="1927286" cy="192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04040"/>
                </a:solidFill>
                <a:latin typeface="Arial"/>
                <a:cs typeface="Arial"/>
              </a:rPr>
              <a:t>Analytics users’ access</a:t>
            </a:r>
          </a:p>
          <a:p>
            <a:pPr lvl="1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Wrong data</a:t>
            </a:r>
          </a:p>
          <a:p>
            <a:pPr lvl="1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Too much data</a:t>
            </a:r>
          </a:p>
          <a:p>
            <a:pPr lvl="1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Not enough data</a:t>
            </a: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PAIN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-2" y="2007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USER</a:t>
            </a: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-151457" y="4423776"/>
            <a:ext cx="1473200" cy="1473200"/>
            <a:chOff x="6197600" y="1432560"/>
            <a:chExt cx="1473200" cy="1473200"/>
          </a:xfrm>
        </p:grpSpPr>
        <p:sp>
          <p:nvSpPr>
            <p:cNvPr id="12" name="Oval 12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3" descr="acces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0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67" y="4092077"/>
            <a:ext cx="1065670" cy="1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45" y="3664973"/>
            <a:ext cx="1065670" cy="1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04040"/>
                </a:solidFill>
                <a:latin typeface="Arial"/>
                <a:cs typeface="Arial"/>
              </a:rPr>
              <a:t>Rollups</a:t>
            </a:r>
          </a:p>
          <a:p>
            <a:pPr lvl="1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Make use of rollups per country, business unit, brand or something else</a:t>
            </a: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#1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-2" y="2007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USER</a:t>
            </a: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-151457" y="4423776"/>
            <a:ext cx="1473200" cy="1473200"/>
            <a:chOff x="6197600" y="1432560"/>
            <a:chExt cx="1473200" cy="1473200"/>
          </a:xfrm>
        </p:grpSpPr>
        <p:sp>
          <p:nvSpPr>
            <p:cNvPr id="12" name="Oval 12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3" descr="acces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9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#1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-2" y="2007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USER</a:t>
            </a: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7" y="1103774"/>
            <a:ext cx="7237956" cy="404576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151457" y="4423776"/>
            <a:ext cx="1473200" cy="1473200"/>
            <a:chOff x="6197600" y="1432560"/>
            <a:chExt cx="1473200" cy="1473200"/>
          </a:xfrm>
        </p:grpSpPr>
        <p:sp>
          <p:nvSpPr>
            <p:cNvPr id="12" name="Oval 12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3" descr="acces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3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6607278" y="4223014"/>
            <a:ext cx="2477728" cy="1145108"/>
            <a:chOff x="1982405" y="4079444"/>
            <a:chExt cx="4928827" cy="2277911"/>
          </a:xfrm>
        </p:grpSpPr>
        <p:pic>
          <p:nvPicPr>
            <p:cNvPr id="14" name="Picture 3" descr="C:\Users\Peter\AppData\Local\Microsoft\Windows\INetCache\IE\FNZXZTVU\lock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106" y="4096914"/>
              <a:ext cx="2869126" cy="2151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eter\AppData\Local\Microsoft\Windows\INetCache\IE\2Y1FW68P\User_icon_1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405" y="4079444"/>
              <a:ext cx="2277907" cy="227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rgbClr val="404040"/>
                </a:solidFill>
                <a:latin typeface="Arial"/>
                <a:cs typeface="Arial"/>
              </a:rPr>
              <a:t>API</a:t>
            </a:r>
          </a:p>
          <a:p>
            <a:pPr lvl="1"/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Control access to analytics through API</a:t>
            </a: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#2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-2" y="2007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USER</a:t>
            </a: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5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-151457" y="4423776"/>
            <a:ext cx="1473200" cy="1473200"/>
            <a:chOff x="6197600" y="1432560"/>
            <a:chExt cx="1473200" cy="1473200"/>
          </a:xfrm>
        </p:grpSpPr>
        <p:sp>
          <p:nvSpPr>
            <p:cNvPr id="12" name="Oval 12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3" descr="acce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0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942466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150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5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50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9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2581" y="3398953"/>
            <a:ext cx="1473200" cy="1473200"/>
            <a:chOff x="2623820" y="3507336"/>
            <a:chExt cx="1473200" cy="1473200"/>
          </a:xfrm>
        </p:grpSpPr>
        <p:sp>
          <p:nvSpPr>
            <p:cNvPr id="10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multi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0" y="1361163"/>
            <a:ext cx="9144000" cy="170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0" dirty="0" err="1" smtClean="0">
                <a:solidFill>
                  <a:srgbClr val="447791"/>
                </a:solidFill>
                <a:latin typeface="Arial"/>
                <a:cs typeface="Arial"/>
              </a:rPr>
              <a:t>Demands</a:t>
            </a:r>
            <a:r>
              <a:rPr lang="da-DK" sz="24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</a:p>
          <a:p>
            <a:r>
              <a:rPr lang="da-DK" sz="2000" dirty="0" smtClean="0">
                <a:solidFill>
                  <a:srgbClr val="447791"/>
                </a:solidFill>
                <a:latin typeface="Arial"/>
                <a:cs typeface="Arial"/>
              </a:rPr>
              <a:t>to </a:t>
            </a:r>
            <a:r>
              <a:rPr lang="da-DK" sz="2000" dirty="0" err="1" smtClean="0">
                <a:solidFill>
                  <a:srgbClr val="447791"/>
                </a:solidFill>
                <a:latin typeface="Arial"/>
                <a:cs typeface="Arial"/>
              </a:rPr>
              <a:t>analytics</a:t>
            </a:r>
            <a:r>
              <a:rPr lang="da-DK" sz="2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2000" dirty="0" err="1" smtClean="0">
                <a:solidFill>
                  <a:srgbClr val="447791"/>
                </a:solidFill>
                <a:latin typeface="Arial"/>
                <a:cs typeface="Arial"/>
              </a:rPr>
              <a:t>implementations</a:t>
            </a:r>
            <a:r>
              <a:rPr lang="da-DK" sz="2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455265"/>
            <a:ext cx="91440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1500" dirty="0" err="1" smtClean="0">
                <a:solidFill>
                  <a:srgbClr val="447791"/>
                </a:solidFill>
                <a:latin typeface="Arial"/>
                <a:cs typeface="Arial"/>
              </a:rPr>
              <a:t>differ</a:t>
            </a:r>
            <a:r>
              <a:rPr lang="da-DK" sz="24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da-DK" sz="2400" dirty="0">
                <a:solidFill>
                  <a:srgbClr val="447791"/>
                </a:solidFill>
                <a:latin typeface="Arial"/>
                <a:cs typeface="Arial"/>
              </a:rPr>
              <a:t>from website to website</a:t>
            </a: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8"/>
          <p:cNvGrpSpPr/>
          <p:nvPr/>
        </p:nvGrpSpPr>
        <p:grpSpPr>
          <a:xfrm>
            <a:off x="-143815" y="4426104"/>
            <a:ext cx="1473200" cy="1473200"/>
            <a:chOff x="2623820" y="3507336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multi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4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PAIN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8"/>
          <p:cNvGrpSpPr/>
          <p:nvPr/>
        </p:nvGrpSpPr>
        <p:grpSpPr>
          <a:xfrm>
            <a:off x="-143815" y="4426104"/>
            <a:ext cx="1473200" cy="1473200"/>
            <a:chOff x="2623820" y="3507336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multi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  <p:sp>
        <p:nvSpPr>
          <p:cNvPr id="14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404040"/>
                </a:solidFill>
                <a:latin typeface="Arial"/>
                <a:cs typeface="Arial"/>
              </a:rPr>
              <a:t>Cookies are not allowed before a policy has been seen by the users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4" descr="C:\Users\Peter\AppData\Local\Microsoft\Windows\INetCache\IE\FNZXZTVU\digital_cookie_by_capricorn7769-d4crqi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95" y="3648485"/>
            <a:ext cx="890403" cy="8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Peter\AppData\Local\Microsoft\Windows\INetCache\IE\FNZXZTVU\digital_cookie_by_capricorn7769-d4crqi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96" y="4151426"/>
            <a:ext cx="890403" cy="8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eter\AppData\Local\Microsoft\Windows\INetCache\IE\FNZXZTVU\digital_cookie_by_capricorn7769-d4crqi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27" y="4291424"/>
            <a:ext cx="890403" cy="8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404040"/>
                </a:solidFill>
                <a:latin typeface="Arial"/>
                <a:cs typeface="Arial"/>
              </a:rPr>
              <a:t>Use a TMS to connect cookie-less tracking with normal cookie tracking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A REMEDY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-2" y="0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43815" y="4426104"/>
            <a:ext cx="1473200" cy="1473200"/>
            <a:chOff x="2623820" y="3507336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multip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  <p:grpSp>
        <p:nvGrpSpPr>
          <p:cNvPr id="2" name="Gruppe 1"/>
          <p:cNvGrpSpPr/>
          <p:nvPr/>
        </p:nvGrpSpPr>
        <p:grpSpPr>
          <a:xfrm>
            <a:off x="2459308" y="4033189"/>
            <a:ext cx="3683830" cy="1569660"/>
            <a:chOff x="733089" y="4094201"/>
            <a:chExt cx="5929675" cy="2526611"/>
          </a:xfrm>
        </p:grpSpPr>
        <p:pic>
          <p:nvPicPr>
            <p:cNvPr id="15" name="Picture 4" descr="C:\Users\Peter\AppData\Local\Microsoft\Windows\INetCache\IE\FNZXZTVU\digital_cookie_by_capricorn7769-d4crqi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327" y="4301720"/>
              <a:ext cx="129222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Peter\AppData\Local\Microsoft\Windows\INetCache\IE\FNZXZTVU\digital_cookie_by_capricorn7769-d4crqi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89" y="4726669"/>
              <a:ext cx="129222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Peter\AppData\Local\Microsoft\Windows\INetCache\IE\FNZXZTVU\digital_cookie_by_capricorn7769-d4crqi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859" y="4944657"/>
              <a:ext cx="129222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eter\AppData\Local\Microsoft\Windows\INetCache\IE\FNZXZTVU\No_Sign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12" y="4244765"/>
              <a:ext cx="2225482" cy="222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eter\AppData\Local\Microsoft\Windows\INetCache\IE\FNZXZTVU\digital_cookie_by_capricorn7769-d4crqi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007" y="4404193"/>
              <a:ext cx="129222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C:\Users\Peter\AppData\Local\Microsoft\Windows\INetCache\IE\FNZXZTVU\digital_cookie_by_capricorn7769-d4crqi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769" y="4817568"/>
              <a:ext cx="129222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Peter\AppData\Local\Microsoft\Windows\INetCache\IE\FNZXZTVU\digital_cookie_by_capricorn7769-d4crqi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539" y="5012405"/>
              <a:ext cx="1292225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boks 21"/>
            <p:cNvSpPr txBox="1"/>
            <p:nvPr/>
          </p:nvSpPr>
          <p:spPr>
            <a:xfrm>
              <a:off x="3126108" y="4094201"/>
              <a:ext cx="536847" cy="2526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/>
                <a:t>+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92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A REMEDY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-2" y="0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0725"/>
            <a:ext cx="8265666" cy="40778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5200" y="50787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visited page tracked without a cookie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-143815" y="4426104"/>
            <a:ext cx="1473200" cy="1473200"/>
            <a:chOff x="2623820" y="3507336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multip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0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0" y="1361163"/>
            <a:ext cx="9144000" cy="170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4400" dirty="0" smtClean="0">
                <a:solidFill>
                  <a:srgbClr val="447791"/>
                </a:solidFill>
                <a:latin typeface="Arial"/>
                <a:cs typeface="Arial"/>
              </a:rPr>
              <a:t>For </a:t>
            </a:r>
            <a:r>
              <a:rPr lang="da-DK" sz="4400" dirty="0" err="1" smtClean="0">
                <a:solidFill>
                  <a:srgbClr val="447791"/>
                </a:solidFill>
                <a:latin typeface="Arial"/>
                <a:cs typeface="Arial"/>
              </a:rPr>
              <a:t>some</a:t>
            </a:r>
            <a:r>
              <a:rPr lang="da-DK" sz="44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400" dirty="0" err="1" smtClean="0">
                <a:solidFill>
                  <a:srgbClr val="447791"/>
                </a:solidFill>
                <a:latin typeface="Arial"/>
                <a:cs typeface="Arial"/>
              </a:rPr>
              <a:t>countries</a:t>
            </a:r>
            <a:r>
              <a:rPr lang="da-DK" sz="44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400" dirty="0" err="1" smtClean="0">
                <a:solidFill>
                  <a:srgbClr val="447791"/>
                </a:solidFill>
                <a:latin typeface="Arial"/>
                <a:cs typeface="Arial"/>
              </a:rPr>
              <a:t>you</a:t>
            </a:r>
            <a:r>
              <a:rPr lang="da-DK" sz="44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400" dirty="0" err="1" smtClean="0">
                <a:solidFill>
                  <a:srgbClr val="447791"/>
                </a:solidFill>
                <a:latin typeface="Arial"/>
                <a:cs typeface="Arial"/>
              </a:rPr>
              <a:t>need</a:t>
            </a:r>
            <a:r>
              <a:rPr lang="da-DK" sz="4400" dirty="0" smtClean="0">
                <a:solidFill>
                  <a:srgbClr val="447791"/>
                </a:solidFill>
                <a:latin typeface="Arial"/>
                <a:cs typeface="Arial"/>
              </a:rPr>
              <a:t> to </a:t>
            </a:r>
            <a:r>
              <a:rPr lang="da-DK" sz="4400" dirty="0" err="1" smtClean="0">
                <a:solidFill>
                  <a:srgbClr val="447791"/>
                </a:solidFill>
                <a:latin typeface="Arial"/>
                <a:cs typeface="Arial"/>
              </a:rPr>
              <a:t>anonymize</a:t>
            </a:r>
            <a:r>
              <a:rPr lang="da-DK" sz="44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400" dirty="0" err="1" smtClean="0">
                <a:solidFill>
                  <a:srgbClr val="447791"/>
                </a:solidFill>
                <a:latin typeface="Arial"/>
                <a:cs typeface="Arial"/>
              </a:rPr>
              <a:t>users</a:t>
            </a:r>
            <a:endParaRPr lang="da-DK" sz="1400" dirty="0" smtClean="0">
              <a:solidFill>
                <a:srgbClr val="447791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PAIN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05" y="3158427"/>
            <a:ext cx="6522528" cy="18210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8"/>
          <p:cNvGrpSpPr/>
          <p:nvPr/>
        </p:nvGrpSpPr>
        <p:grpSpPr>
          <a:xfrm>
            <a:off x="-143815" y="4426104"/>
            <a:ext cx="1473200" cy="1473200"/>
            <a:chOff x="2623820" y="3507336"/>
            <a:chExt cx="1473200" cy="1473200"/>
          </a:xfrm>
        </p:grpSpPr>
        <p:sp>
          <p:nvSpPr>
            <p:cNvPr id="13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1" descr="multip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4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50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17440" y="1008380"/>
            <a:ext cx="4074160" cy="3840480"/>
            <a:chOff x="4917440" y="825500"/>
            <a:chExt cx="4074160" cy="3840480"/>
          </a:xfrm>
        </p:grpSpPr>
        <p:sp>
          <p:nvSpPr>
            <p:cNvPr id="8" name="Oval 7"/>
            <p:cNvSpPr/>
            <p:nvPr/>
          </p:nvSpPr>
          <p:spPr>
            <a:xfrm>
              <a:off x="5151120" y="825500"/>
              <a:ext cx="3840480" cy="3840480"/>
            </a:xfrm>
            <a:prstGeom prst="ellipse">
              <a:avLst/>
            </a:prstGeom>
            <a:solidFill>
              <a:srgbClr val="345B7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4917440" y="825500"/>
              <a:ext cx="3840480" cy="3840480"/>
            </a:xfrm>
            <a:prstGeom prst="ellipse">
              <a:avLst/>
            </a:prstGeom>
            <a:solidFill>
              <a:srgbClr val="4477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240" y="391426"/>
            <a:ext cx="8229600" cy="596634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447791"/>
                </a:solidFill>
                <a:latin typeface="Arial"/>
                <a:cs typeface="Arial"/>
              </a:rPr>
              <a:t>Call me - Peter</a:t>
            </a:r>
            <a:endParaRPr lang="en-US" sz="6600" b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" y="1531784"/>
            <a:ext cx="4704080" cy="382896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447791"/>
              </a:buClr>
            </a:pPr>
            <a:r>
              <a:rPr lang="da-DK" sz="2300" dirty="0" smtClean="0">
                <a:solidFill>
                  <a:srgbClr val="404040"/>
                </a:solidFill>
              </a:rPr>
              <a:t>10+ </a:t>
            </a:r>
            <a:r>
              <a:rPr lang="da-DK" sz="2300" dirty="0" err="1" smtClean="0">
                <a:solidFill>
                  <a:srgbClr val="404040"/>
                </a:solidFill>
              </a:rPr>
              <a:t>years</a:t>
            </a:r>
            <a:r>
              <a:rPr lang="da-DK" sz="2300" dirty="0" smtClean="0">
                <a:solidFill>
                  <a:srgbClr val="404040"/>
                </a:solidFill>
              </a:rPr>
              <a:t> of </a:t>
            </a:r>
            <a:r>
              <a:rPr lang="da-DK" sz="2300" dirty="0" err="1" smtClean="0">
                <a:solidFill>
                  <a:srgbClr val="404040"/>
                </a:solidFill>
              </a:rPr>
              <a:t>analytics</a:t>
            </a:r>
            <a:endParaRPr lang="da-DK" sz="2300" dirty="0" smtClean="0">
              <a:solidFill>
                <a:srgbClr val="404040"/>
              </a:solidFill>
            </a:endParaRPr>
          </a:p>
          <a:p>
            <a:pPr lvl="1">
              <a:buClr>
                <a:srgbClr val="447791"/>
              </a:buClr>
            </a:pPr>
            <a:r>
              <a:rPr lang="da-DK" sz="2300" dirty="0" err="1" smtClean="0">
                <a:solidFill>
                  <a:srgbClr val="404040"/>
                </a:solidFill>
              </a:rPr>
              <a:t>Including</a:t>
            </a:r>
            <a:r>
              <a:rPr lang="da-DK" sz="2300" dirty="0" smtClean="0">
                <a:solidFill>
                  <a:srgbClr val="404040"/>
                </a:solidFill>
              </a:rPr>
              <a:t> log file </a:t>
            </a:r>
            <a:r>
              <a:rPr lang="da-DK" sz="2300" dirty="0" err="1" smtClean="0">
                <a:solidFill>
                  <a:srgbClr val="404040"/>
                </a:solidFill>
              </a:rPr>
              <a:t>analyzing</a:t>
            </a:r>
            <a:r>
              <a:rPr lang="da-DK" sz="2300" dirty="0" smtClean="0">
                <a:solidFill>
                  <a:srgbClr val="404040"/>
                </a:solidFill>
              </a:rPr>
              <a:t> ;-)</a:t>
            </a:r>
          </a:p>
          <a:p>
            <a:pPr>
              <a:buClr>
                <a:srgbClr val="447791"/>
              </a:buClr>
            </a:pPr>
            <a:r>
              <a:rPr lang="da-DK" sz="2300" dirty="0" smtClean="0">
                <a:solidFill>
                  <a:srgbClr val="404040"/>
                </a:solidFill>
              </a:rPr>
              <a:t>19 </a:t>
            </a:r>
            <a:r>
              <a:rPr lang="da-DK" sz="2300" dirty="0" err="1" smtClean="0">
                <a:solidFill>
                  <a:srgbClr val="404040"/>
                </a:solidFill>
              </a:rPr>
              <a:t>years</a:t>
            </a:r>
            <a:r>
              <a:rPr lang="da-DK" sz="2300" dirty="0" smtClean="0">
                <a:solidFill>
                  <a:srgbClr val="404040"/>
                </a:solidFill>
              </a:rPr>
              <a:t> of web </a:t>
            </a:r>
            <a:r>
              <a:rPr lang="da-DK" sz="2300" dirty="0" err="1" smtClean="0">
                <a:solidFill>
                  <a:srgbClr val="404040"/>
                </a:solidFill>
              </a:rPr>
              <a:t>development</a:t>
            </a:r>
            <a:endParaRPr lang="da-DK" sz="2300" dirty="0" smtClean="0">
              <a:solidFill>
                <a:srgbClr val="404040"/>
              </a:solidFill>
            </a:endParaRPr>
          </a:p>
          <a:p>
            <a:pPr lvl="1">
              <a:buClr>
                <a:srgbClr val="447791"/>
              </a:buClr>
            </a:pPr>
            <a:r>
              <a:rPr lang="da-DK" sz="2300" dirty="0" smtClean="0">
                <a:solidFill>
                  <a:srgbClr val="404040"/>
                </a:solidFill>
              </a:rPr>
              <a:t>7 </a:t>
            </a:r>
            <a:r>
              <a:rPr lang="da-DK" sz="2300" dirty="0" err="1" smtClean="0">
                <a:solidFill>
                  <a:srgbClr val="404040"/>
                </a:solidFill>
              </a:rPr>
              <a:t>years</a:t>
            </a:r>
            <a:r>
              <a:rPr lang="da-DK" sz="2300" dirty="0" smtClean="0">
                <a:solidFill>
                  <a:srgbClr val="404040"/>
                </a:solidFill>
              </a:rPr>
              <a:t> of </a:t>
            </a:r>
            <a:r>
              <a:rPr lang="da-DK" sz="2300" dirty="0" err="1" smtClean="0">
                <a:solidFill>
                  <a:srgbClr val="404040"/>
                </a:solidFill>
              </a:rPr>
              <a:t>Sitecore</a:t>
            </a:r>
            <a:r>
              <a:rPr lang="da-DK" sz="2300" dirty="0" smtClean="0">
                <a:solidFill>
                  <a:srgbClr val="404040"/>
                </a:solidFill>
              </a:rPr>
              <a:t> </a:t>
            </a:r>
            <a:r>
              <a:rPr lang="da-DK" sz="2300" dirty="0" err="1" smtClean="0">
                <a:solidFill>
                  <a:srgbClr val="404040"/>
                </a:solidFill>
              </a:rPr>
              <a:t>coding</a:t>
            </a:r>
            <a:endParaRPr lang="da-DK" sz="2300" dirty="0" smtClean="0">
              <a:solidFill>
                <a:srgbClr val="404040"/>
              </a:solidFill>
            </a:endParaRPr>
          </a:p>
          <a:p>
            <a:pPr lvl="1">
              <a:buClr>
                <a:srgbClr val="447791"/>
              </a:buClr>
            </a:pPr>
            <a:r>
              <a:rPr lang="da-DK" sz="2300" dirty="0" smtClean="0">
                <a:solidFill>
                  <a:srgbClr val="404040"/>
                </a:solidFill>
              </a:rPr>
              <a:t>C#, SQL, HTML, CSS and the </a:t>
            </a:r>
            <a:r>
              <a:rPr lang="da-DK" sz="2300" dirty="0" err="1" smtClean="0">
                <a:solidFill>
                  <a:srgbClr val="404040"/>
                </a:solidFill>
              </a:rPr>
              <a:t>likes</a:t>
            </a:r>
            <a:endParaRPr lang="da-DK" sz="2300" dirty="0" smtClean="0">
              <a:solidFill>
                <a:srgbClr val="404040"/>
              </a:solidFill>
            </a:endParaRPr>
          </a:p>
          <a:p>
            <a:pPr>
              <a:buClr>
                <a:srgbClr val="447791"/>
              </a:buClr>
            </a:pPr>
            <a:r>
              <a:rPr lang="da-DK" sz="2300" dirty="0" err="1" smtClean="0">
                <a:solidFill>
                  <a:srgbClr val="404040"/>
                </a:solidFill>
              </a:rPr>
              <a:t>Certified</a:t>
            </a:r>
            <a:r>
              <a:rPr lang="da-DK" sz="2300" dirty="0" smtClean="0">
                <a:solidFill>
                  <a:srgbClr val="404040"/>
                </a:solidFill>
              </a:rPr>
              <a:t> in Google Analytics, Adobe Analytics, </a:t>
            </a:r>
            <a:r>
              <a:rPr lang="da-DK" sz="2300" dirty="0" err="1" smtClean="0">
                <a:solidFill>
                  <a:srgbClr val="404040"/>
                </a:solidFill>
              </a:rPr>
              <a:t>Ensighten</a:t>
            </a:r>
            <a:r>
              <a:rPr lang="da-DK" sz="2300" dirty="0" smtClean="0">
                <a:solidFill>
                  <a:srgbClr val="404040"/>
                </a:solidFill>
              </a:rPr>
              <a:t> TMS, </a:t>
            </a:r>
            <a:r>
              <a:rPr lang="da-DK" sz="2300" dirty="0" err="1" smtClean="0">
                <a:solidFill>
                  <a:srgbClr val="404040"/>
                </a:solidFill>
              </a:rPr>
              <a:t>Tealium</a:t>
            </a:r>
            <a:r>
              <a:rPr lang="da-DK" sz="2300" dirty="0" smtClean="0">
                <a:solidFill>
                  <a:srgbClr val="404040"/>
                </a:solidFill>
              </a:rPr>
              <a:t> TMS, </a:t>
            </a:r>
            <a:r>
              <a:rPr lang="da-DK" sz="2300" dirty="0" err="1" smtClean="0">
                <a:solidFill>
                  <a:srgbClr val="404040"/>
                </a:solidFill>
              </a:rPr>
              <a:t>Sitecore</a:t>
            </a:r>
            <a:r>
              <a:rPr lang="da-DK" sz="2300" dirty="0" smtClean="0">
                <a:solidFill>
                  <a:srgbClr val="404040"/>
                </a:solidFill>
              </a:rPr>
              <a:t> + </a:t>
            </a:r>
            <a:r>
              <a:rPr lang="da-DK" sz="2300" dirty="0" err="1" smtClean="0">
                <a:solidFill>
                  <a:srgbClr val="404040"/>
                </a:solidFill>
              </a:rPr>
              <a:t>some</a:t>
            </a:r>
            <a:endParaRPr lang="da-DK" sz="2300" dirty="0" smtClean="0">
              <a:solidFill>
                <a:srgbClr val="404040"/>
              </a:solidFill>
            </a:endParaRPr>
          </a:p>
          <a:p>
            <a:pPr>
              <a:buClr>
                <a:srgbClr val="447791"/>
              </a:buClr>
            </a:pPr>
            <a:r>
              <a:rPr lang="da-DK" sz="2300" dirty="0" smtClean="0">
                <a:solidFill>
                  <a:srgbClr val="404040"/>
                </a:solidFill>
              </a:rPr>
              <a:t>Have </a:t>
            </a:r>
            <a:r>
              <a:rPr lang="da-DK" sz="2300" dirty="0" err="1" smtClean="0">
                <a:solidFill>
                  <a:srgbClr val="404040"/>
                </a:solidFill>
              </a:rPr>
              <a:t>worked</a:t>
            </a:r>
            <a:r>
              <a:rPr lang="da-DK" sz="2300" dirty="0" smtClean="0">
                <a:solidFill>
                  <a:srgbClr val="404040"/>
                </a:solidFill>
              </a:rPr>
              <a:t> at Aller Media and </a:t>
            </a:r>
            <a:br>
              <a:rPr lang="da-DK" sz="2300" dirty="0" smtClean="0">
                <a:solidFill>
                  <a:srgbClr val="404040"/>
                </a:solidFill>
              </a:rPr>
            </a:br>
            <a:r>
              <a:rPr lang="da-DK" sz="2300" dirty="0" smtClean="0">
                <a:solidFill>
                  <a:srgbClr val="404040"/>
                </a:solidFill>
              </a:rPr>
              <a:t>GN </a:t>
            </a:r>
            <a:r>
              <a:rPr lang="da-DK" sz="2300" dirty="0" err="1" smtClean="0">
                <a:solidFill>
                  <a:srgbClr val="404040"/>
                </a:solidFill>
              </a:rPr>
              <a:t>ReSound</a:t>
            </a:r>
            <a:r>
              <a:rPr lang="da-DK" sz="2300" dirty="0" smtClean="0">
                <a:solidFill>
                  <a:srgbClr val="404040"/>
                </a:solidFill>
              </a:rPr>
              <a:t> </a:t>
            </a:r>
            <a:r>
              <a:rPr lang="da-DK" sz="2300" dirty="0" err="1" smtClean="0">
                <a:solidFill>
                  <a:srgbClr val="404040"/>
                </a:solidFill>
              </a:rPr>
              <a:t>between</a:t>
            </a:r>
            <a:r>
              <a:rPr lang="da-DK" sz="2300" dirty="0" smtClean="0">
                <a:solidFill>
                  <a:srgbClr val="404040"/>
                </a:solidFill>
              </a:rPr>
              <a:t> 2006 and 2014, and </a:t>
            </a:r>
            <a:r>
              <a:rPr lang="da-DK" sz="2300" dirty="0" err="1" smtClean="0">
                <a:solidFill>
                  <a:srgbClr val="404040"/>
                </a:solidFill>
              </a:rPr>
              <a:t>then</a:t>
            </a:r>
            <a:r>
              <a:rPr lang="da-DK" sz="2300" dirty="0" smtClean="0">
                <a:solidFill>
                  <a:srgbClr val="404040"/>
                </a:solidFill>
              </a:rPr>
              <a:t> at IIH Nordic from 2014</a:t>
            </a:r>
          </a:p>
          <a:p>
            <a:pPr>
              <a:buClr>
                <a:srgbClr val="447791"/>
              </a:buClr>
            </a:pPr>
            <a:endParaRPr lang="en-US" sz="2800" dirty="0">
              <a:solidFill>
                <a:srgbClr val="404040"/>
              </a:solidFill>
            </a:endParaRPr>
          </a:p>
        </p:txBody>
      </p:sp>
      <p:pic>
        <p:nvPicPr>
          <p:cNvPr id="7" name="Picture 6" descr="peter-meyer-sort-hv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361440"/>
            <a:ext cx="317754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1538649"/>
            <a:ext cx="9143999" cy="295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rgbClr val="404040"/>
                </a:solidFill>
                <a:latin typeface="Arial"/>
                <a:cs typeface="Arial"/>
              </a:rPr>
              <a:t>Use a TMS </a:t>
            </a:r>
          </a:p>
          <a:p>
            <a:r>
              <a:rPr lang="en-US" sz="6600" b="1" dirty="0" smtClean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lang="en-US" sz="6600" b="1" dirty="0" err="1" smtClean="0">
                <a:solidFill>
                  <a:srgbClr val="404040"/>
                </a:solidFill>
                <a:latin typeface="Arial"/>
                <a:cs typeface="Arial"/>
              </a:rPr>
              <a:t>anonymize</a:t>
            </a:r>
            <a:r>
              <a:rPr lang="en-US" sz="6600" b="1" dirty="0" smtClean="0">
                <a:solidFill>
                  <a:srgbClr val="404040"/>
                </a:solidFill>
                <a:latin typeface="Arial"/>
                <a:cs typeface="Arial"/>
              </a:rPr>
              <a:t> users</a:t>
            </a:r>
            <a:endParaRPr lang="en-US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A REMEDY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-2" y="0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MULTIPLE</a:t>
            </a: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200" b="1" dirty="0" smtClean="0">
                <a:solidFill>
                  <a:schemeClr val="bg1"/>
                </a:solidFill>
                <a:latin typeface="Arial"/>
                <a:cs typeface="Arial"/>
              </a:rPr>
              <a:t>SITES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43815" y="4426104"/>
            <a:ext cx="1473200" cy="1473200"/>
            <a:chOff x="2623820" y="3507336"/>
            <a:chExt cx="1473200" cy="1473200"/>
          </a:xfrm>
        </p:grpSpPr>
        <p:sp>
          <p:nvSpPr>
            <p:cNvPr id="12" name="Oval 9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1" descr="multi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</p:grpSp>
      <p:grpSp>
        <p:nvGrpSpPr>
          <p:cNvPr id="2" name="Gruppe 1"/>
          <p:cNvGrpSpPr/>
          <p:nvPr/>
        </p:nvGrpSpPr>
        <p:grpSpPr>
          <a:xfrm>
            <a:off x="3188823" y="4026502"/>
            <a:ext cx="2766350" cy="1334247"/>
            <a:chOff x="2037066" y="4037472"/>
            <a:chExt cx="5301284" cy="2556879"/>
          </a:xfrm>
        </p:grpSpPr>
        <p:pic>
          <p:nvPicPr>
            <p:cNvPr id="14" name="Picture 5" descr="C:\Users\Peter\AppData\Local\Microsoft\Windows\INetCache\IE\2Y1FW68P\user-97890_64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07" y="4037472"/>
              <a:ext cx="2694943" cy="255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Peter\AppData\Local\Microsoft\Windows\INetCache\IE\2Y1FW68P\user-97890_64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893" y="4037472"/>
              <a:ext cx="2694943" cy="255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eter\AppData\Local\Microsoft\Windows\INetCache\IE\2Y1FW68P\user-97890_64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066" y="4042578"/>
              <a:ext cx="2694943" cy="255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0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151348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da-DK" sz="15600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  <a:t>QUALITY</a:t>
            </a:r>
            <a:endParaRPr lang="da-DK" sz="1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41746" y="3378334"/>
            <a:ext cx="1473200" cy="1473200"/>
            <a:chOff x="5049520" y="3507336"/>
            <a:chExt cx="1473200" cy="1473200"/>
          </a:xfrm>
        </p:grpSpPr>
        <p:pic>
          <p:nvPicPr>
            <p:cNvPr id="15" name="Picture 14" descr="da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380" y="3870123"/>
              <a:ext cx="657860" cy="766214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50495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88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100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QUALITY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0" y="1361163"/>
            <a:ext cx="9144000" cy="170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Site </a:t>
            </a:r>
            <a:r>
              <a:rPr lang="da-DK" sz="6000" b="1" dirty="0" err="1" smtClean="0">
                <a:solidFill>
                  <a:srgbClr val="447791"/>
                </a:solidFill>
                <a:latin typeface="Arial"/>
                <a:cs typeface="Arial"/>
              </a:rPr>
              <a:t>changes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6000" dirty="0" err="1" smtClean="0">
                <a:solidFill>
                  <a:srgbClr val="447791"/>
                </a:solidFill>
                <a:latin typeface="Arial"/>
                <a:cs typeface="Arial"/>
              </a:rPr>
              <a:t>tend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 to </a:t>
            </a:r>
            <a:r>
              <a:rPr lang="da-DK" sz="6000" dirty="0" err="1" smtClean="0">
                <a:solidFill>
                  <a:srgbClr val="447791"/>
                </a:solidFill>
                <a:latin typeface="Arial"/>
                <a:cs typeface="Arial"/>
              </a:rPr>
              <a:t>happen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, </a:t>
            </a:r>
            <a:r>
              <a:rPr lang="da-DK" sz="6000" b="1" dirty="0" err="1" smtClean="0">
                <a:solidFill>
                  <a:srgbClr val="447791"/>
                </a:solidFill>
                <a:latin typeface="Arial"/>
                <a:cs typeface="Arial"/>
              </a:rPr>
              <a:t>without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 the web </a:t>
            </a:r>
            <a:r>
              <a:rPr lang="da-DK" sz="6000" dirty="0" err="1" smtClean="0">
                <a:solidFill>
                  <a:srgbClr val="447791"/>
                </a:solidFill>
                <a:latin typeface="Arial"/>
                <a:cs typeface="Arial"/>
              </a:rPr>
              <a:t>analysts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6000" b="1" dirty="0" smtClean="0">
                <a:solidFill>
                  <a:srgbClr val="447791"/>
                </a:solidFill>
                <a:latin typeface="Arial"/>
                <a:cs typeface="Arial"/>
              </a:rPr>
              <a:t>knowing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 it</a:t>
            </a:r>
            <a:endParaRPr lang="da-DK" sz="2000" dirty="0" smtClean="0">
              <a:solidFill>
                <a:srgbClr val="447791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55348" y="4427787"/>
            <a:ext cx="1473200" cy="1473200"/>
            <a:chOff x="5049520" y="3507336"/>
            <a:chExt cx="1473200" cy="1473200"/>
          </a:xfrm>
        </p:grpSpPr>
        <p:pic>
          <p:nvPicPr>
            <p:cNvPr id="14" name="Picture 14" descr="da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380" y="3870123"/>
              <a:ext cx="657860" cy="766214"/>
            </a:xfrm>
            <a:prstGeom prst="rect">
              <a:avLst/>
            </a:prstGeom>
          </p:spPr>
        </p:pic>
        <p:sp>
          <p:nvSpPr>
            <p:cNvPr id="15" name="Oval 15"/>
            <p:cNvSpPr/>
            <p:nvPr/>
          </p:nvSpPr>
          <p:spPr>
            <a:xfrm>
              <a:off x="50495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31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Peter\AppData\Local\Microsoft\Windows\INetCache\IE\1XASUR8K\badge-premium-quality-adve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3094">
            <a:off x="7144279" y="3445708"/>
            <a:ext cx="1917863" cy="19178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100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QUALITY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-1" y="1269256"/>
            <a:ext cx="9144000" cy="170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Pages and </a:t>
            </a:r>
            <a:r>
              <a:rPr lang="en-US" sz="3600" b="1" dirty="0" smtClean="0"/>
              <a:t>functionality</a:t>
            </a:r>
            <a:endParaRPr lang="en-US" sz="3600" b="1" dirty="0"/>
          </a:p>
          <a:p>
            <a:pPr lvl="1"/>
            <a:r>
              <a:rPr lang="en-US" sz="3200" dirty="0"/>
              <a:t>Not tracked</a:t>
            </a:r>
          </a:p>
          <a:p>
            <a:pPr lvl="1"/>
            <a:r>
              <a:rPr lang="en-US" sz="3200" dirty="0"/>
              <a:t>Tracked incorrectly</a:t>
            </a:r>
          </a:p>
          <a:p>
            <a:r>
              <a:rPr lang="en-US" sz="3600" b="1" dirty="0"/>
              <a:t>Unknown tags on site</a:t>
            </a:r>
          </a:p>
          <a:p>
            <a:r>
              <a:rPr lang="en-US" sz="3600" b="1" dirty="0" smtClean="0"/>
              <a:t>Data Quality uncertain</a:t>
            </a:r>
          </a:p>
          <a:p>
            <a:endParaRPr lang="da-DK" sz="36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PAIN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12"/>
          <p:cNvGrpSpPr/>
          <p:nvPr/>
        </p:nvGrpSpPr>
        <p:grpSpPr>
          <a:xfrm>
            <a:off x="-155348" y="4427787"/>
            <a:ext cx="1473200" cy="1473200"/>
            <a:chOff x="5049520" y="3507336"/>
            <a:chExt cx="1473200" cy="1473200"/>
          </a:xfrm>
        </p:grpSpPr>
        <p:pic>
          <p:nvPicPr>
            <p:cNvPr id="12" name="Picture 14" descr="dat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380" y="3870123"/>
              <a:ext cx="657860" cy="766214"/>
            </a:xfrm>
            <a:prstGeom prst="rect">
              <a:avLst/>
            </a:prstGeom>
          </p:spPr>
        </p:pic>
        <p:sp>
          <p:nvSpPr>
            <p:cNvPr id="13" name="Oval 15"/>
            <p:cNvSpPr/>
            <p:nvPr/>
          </p:nvSpPr>
          <p:spPr>
            <a:xfrm>
              <a:off x="50495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5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100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QUALITY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-1" y="1269256"/>
            <a:ext cx="9144000" cy="170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404040"/>
                </a:solidFill>
                <a:latin typeface="Arial"/>
                <a:cs typeface="Arial"/>
              </a:rPr>
              <a:t>Analytics Alerts</a:t>
            </a:r>
          </a:p>
          <a:p>
            <a:r>
              <a:rPr lang="en-US" sz="4800" dirty="0" smtClean="0">
                <a:solidFill>
                  <a:srgbClr val="7F7F7F"/>
                </a:solidFill>
                <a:latin typeface="Arial"/>
                <a:cs typeface="Arial"/>
              </a:rPr>
              <a:t>Use Analytics Alerts to inform you about important data changes</a:t>
            </a:r>
          </a:p>
          <a:p>
            <a:endParaRPr lang="da-DK" sz="36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#1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12"/>
          <p:cNvGrpSpPr/>
          <p:nvPr/>
        </p:nvGrpSpPr>
        <p:grpSpPr>
          <a:xfrm>
            <a:off x="-155348" y="4427787"/>
            <a:ext cx="1473200" cy="1473200"/>
            <a:chOff x="5049520" y="3507336"/>
            <a:chExt cx="1473200" cy="1473200"/>
          </a:xfrm>
        </p:grpSpPr>
        <p:pic>
          <p:nvPicPr>
            <p:cNvPr id="12" name="Picture 14" descr="da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380" y="3870123"/>
              <a:ext cx="657860" cy="766214"/>
            </a:xfrm>
            <a:prstGeom prst="rect">
              <a:avLst/>
            </a:prstGeom>
          </p:spPr>
        </p:pic>
        <p:sp>
          <p:nvSpPr>
            <p:cNvPr id="13" name="Oval 15"/>
            <p:cNvSpPr/>
            <p:nvPr/>
          </p:nvSpPr>
          <p:spPr>
            <a:xfrm>
              <a:off x="50495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 descr="C:\Users\Peter\AppData\Local\Microsoft\Windows\INetCache\IE\1XASUR8K\907px-Simple_Aler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58" y="4020211"/>
            <a:ext cx="1362235" cy="11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2100" b="1" dirty="0" smtClean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300" b="1" dirty="0" smtClean="0">
                <a:solidFill>
                  <a:schemeClr val="bg1"/>
                </a:solidFill>
                <a:latin typeface="Arial"/>
                <a:cs typeface="Arial"/>
              </a:rPr>
              <a:t>QUALITY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-1" y="1269256"/>
            <a:ext cx="9144000" cy="170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404040"/>
                </a:solidFill>
                <a:latin typeface="Arial"/>
                <a:cs typeface="Arial"/>
              </a:rPr>
              <a:t>Test and Audit tool</a:t>
            </a:r>
          </a:p>
          <a:p>
            <a:endParaRPr lang="da-DK" sz="36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REMEDY #2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2" descr="http://photos.prnewswire.com/prn/20140721/129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479">
            <a:off x="358004" y="2903913"/>
            <a:ext cx="3332344" cy="6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nfotrustllc.com/wp-content/uploads/2013/12/tagInspector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144">
            <a:off x="3097745" y="3098768"/>
            <a:ext cx="3096694" cy="6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console.hub-scan.com/themes/smart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1646">
            <a:off x="6362073" y="3431043"/>
            <a:ext cx="2129774" cy="45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9999" y="4867503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600" b="1" i="1" dirty="0" err="1" smtClean="0">
                <a:solidFill>
                  <a:srgbClr val="7F7F7F"/>
                </a:solidFill>
              </a:rPr>
              <a:t>Added</a:t>
            </a:r>
            <a:r>
              <a:rPr lang="da-DK" sz="1600" b="1" i="1" dirty="0" smtClean="0">
                <a:solidFill>
                  <a:srgbClr val="7F7F7F"/>
                </a:solidFill>
              </a:rPr>
              <a:t> bonus:</a:t>
            </a:r>
            <a:r>
              <a:rPr lang="da-DK" sz="1600" i="1" dirty="0" smtClean="0">
                <a:solidFill>
                  <a:srgbClr val="7F7F7F"/>
                </a:solidFill>
              </a:rPr>
              <a:t/>
            </a:r>
            <a:br>
              <a:rPr lang="da-DK" sz="1600" i="1" dirty="0" smtClean="0">
                <a:solidFill>
                  <a:srgbClr val="7F7F7F"/>
                </a:solidFill>
              </a:rPr>
            </a:br>
            <a:r>
              <a:rPr lang="da-DK" sz="1600" i="1" dirty="0" smtClean="0">
                <a:solidFill>
                  <a:srgbClr val="7F7F7F"/>
                </a:solidFill>
              </a:rPr>
              <a:t>Find tags not </a:t>
            </a:r>
            <a:r>
              <a:rPr lang="da-DK" sz="1600" i="1" dirty="0" err="1" smtClean="0">
                <a:solidFill>
                  <a:srgbClr val="7F7F7F"/>
                </a:solidFill>
              </a:rPr>
              <a:t>supposed</a:t>
            </a:r>
            <a:r>
              <a:rPr lang="da-DK" sz="1600" i="1" dirty="0" smtClean="0">
                <a:solidFill>
                  <a:srgbClr val="7F7F7F"/>
                </a:solidFill>
              </a:rPr>
              <a:t> to </a:t>
            </a:r>
            <a:r>
              <a:rPr lang="da-DK" sz="1600" i="1" dirty="0" err="1" smtClean="0">
                <a:solidFill>
                  <a:srgbClr val="7F7F7F"/>
                </a:solidFill>
              </a:rPr>
              <a:t>be</a:t>
            </a:r>
            <a:r>
              <a:rPr lang="da-DK" sz="1600" i="1" dirty="0" smtClean="0">
                <a:solidFill>
                  <a:srgbClr val="7F7F7F"/>
                </a:solidFill>
              </a:rPr>
              <a:t> </a:t>
            </a:r>
            <a:r>
              <a:rPr lang="da-DK" sz="1600" i="1" dirty="0" err="1" smtClean="0">
                <a:solidFill>
                  <a:srgbClr val="7F7F7F"/>
                </a:solidFill>
              </a:rPr>
              <a:t>there</a:t>
            </a:r>
            <a:endParaRPr lang="da-DK" sz="1600" i="1" dirty="0">
              <a:solidFill>
                <a:srgbClr val="7F7F7F"/>
              </a:solidFill>
            </a:endParaRPr>
          </a:p>
        </p:txBody>
      </p:sp>
      <p:grpSp>
        <p:nvGrpSpPr>
          <p:cNvPr id="14" name="Group 12"/>
          <p:cNvGrpSpPr/>
          <p:nvPr/>
        </p:nvGrpSpPr>
        <p:grpSpPr>
          <a:xfrm>
            <a:off x="-155348" y="4427787"/>
            <a:ext cx="1473200" cy="1473200"/>
            <a:chOff x="5049520" y="3507336"/>
            <a:chExt cx="1473200" cy="1473200"/>
          </a:xfrm>
        </p:grpSpPr>
        <p:pic>
          <p:nvPicPr>
            <p:cNvPr id="15" name="Picture 14" descr="data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380" y="3870123"/>
              <a:ext cx="657860" cy="766214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50495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46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151348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da-DK" sz="15600" b="1" dirty="0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8800" b="1" dirty="0" smtClean="0">
                <a:solidFill>
                  <a:schemeClr val="bg1"/>
                </a:solidFill>
                <a:latin typeface="Arial"/>
                <a:cs typeface="Arial"/>
              </a:rPr>
              <a:t>BIG PICTURE</a:t>
            </a:r>
            <a:endParaRPr lang="da-DK" sz="1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2" descr="https://eunicakes.files.wordpress.com/2014/05/keep_moving_forwar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0" r="54934"/>
          <a:stretch/>
        </p:blipFill>
        <p:spPr bwMode="auto">
          <a:xfrm>
            <a:off x="3919025" y="3638590"/>
            <a:ext cx="1305949" cy="17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cdn.chiefmartec.com/wp-content/uploads/2015/06/intelligencebank_marketing_tech_sta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/>
          <a:stretch/>
        </p:blipFill>
        <p:spPr bwMode="auto">
          <a:xfrm>
            <a:off x="1300165" y="793751"/>
            <a:ext cx="6722568" cy="42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10" name="Pladsholder til indhold 1"/>
          <p:cNvSpPr txBox="1">
            <a:spLocks/>
          </p:cNvSpPr>
          <p:nvPr/>
        </p:nvSpPr>
        <p:spPr>
          <a:xfrm>
            <a:off x="-1" y="0"/>
            <a:ext cx="9144000" cy="60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4400" dirty="0" err="1" smtClean="0">
                <a:solidFill>
                  <a:schemeClr val="bg1"/>
                </a:solidFill>
                <a:latin typeface="Arial"/>
                <a:cs typeface="Arial"/>
              </a:rPr>
              <a:t>MarTec</a:t>
            </a:r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 Stack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5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pic>
        <p:nvPicPr>
          <p:cNvPr id="8" name="Picture 2" descr="https://eunicakes.files.wordpress.com/2014/05/keep_moving_forwar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50" y="296510"/>
            <a:ext cx="6469701" cy="49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21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Challenges of Enterprise Analytics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0903" y="1103929"/>
            <a:ext cx="1995433" cy="1873310"/>
            <a:chOff x="1259840" y="1432560"/>
            <a:chExt cx="1995433" cy="1873310"/>
          </a:xfrm>
        </p:grpSpPr>
        <p:sp>
          <p:nvSpPr>
            <p:cNvPr id="16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59840" y="2905760"/>
              <a:ext cx="1995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Technical Setup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8697" y="1137920"/>
            <a:ext cx="2428745" cy="1873310"/>
            <a:chOff x="3419497" y="1432560"/>
            <a:chExt cx="2428745" cy="1873310"/>
          </a:xfrm>
        </p:grpSpPr>
        <p:sp>
          <p:nvSpPr>
            <p:cNvPr id="17" name="Oval 16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hum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419497" y="2905760"/>
              <a:ext cx="2428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The ‘Human Factor’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54800" y="1103929"/>
            <a:ext cx="1630281" cy="1873310"/>
            <a:chOff x="6197600" y="1432560"/>
            <a:chExt cx="1630281" cy="1873310"/>
          </a:xfrm>
        </p:grpSpPr>
        <p:sp>
          <p:nvSpPr>
            <p:cNvPr id="18" name="Oval 17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acce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17920" y="2905760"/>
              <a:ext cx="1609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User Access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32772" y="3398953"/>
            <a:ext cx="1667068" cy="1907660"/>
            <a:chOff x="2500301" y="3507336"/>
            <a:chExt cx="1667068" cy="1907660"/>
          </a:xfrm>
        </p:grpSpPr>
        <p:sp>
          <p:nvSpPr>
            <p:cNvPr id="15" name="Oval 14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multip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00301" y="5014886"/>
              <a:ext cx="16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Multiple sites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72352" y="3398953"/>
            <a:ext cx="1595935" cy="1907660"/>
            <a:chOff x="5049520" y="3507336"/>
            <a:chExt cx="1595935" cy="1907660"/>
          </a:xfrm>
        </p:grpSpPr>
        <p:grpSp>
          <p:nvGrpSpPr>
            <p:cNvPr id="20" name="Group 19"/>
            <p:cNvGrpSpPr/>
            <p:nvPr/>
          </p:nvGrpSpPr>
          <p:grpSpPr>
            <a:xfrm>
              <a:off x="5049520" y="3507336"/>
              <a:ext cx="1473200" cy="1473200"/>
              <a:chOff x="5049520" y="3507336"/>
              <a:chExt cx="1473200" cy="1473200"/>
            </a:xfrm>
          </p:grpSpPr>
          <p:pic>
            <p:nvPicPr>
              <p:cNvPr id="11" name="Picture 10" descr="data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3380" y="3870123"/>
                <a:ext cx="657860" cy="766214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5049520" y="3507336"/>
                <a:ext cx="1473200" cy="1473200"/>
              </a:xfrm>
              <a:prstGeom prst="ellipse">
                <a:avLst/>
              </a:prstGeom>
              <a:noFill/>
              <a:ln>
                <a:solidFill>
                  <a:srgbClr val="44779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049520" y="5014886"/>
              <a:ext cx="1595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Data Quality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50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240" y="391426"/>
            <a:ext cx="8229600" cy="596634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447791"/>
                </a:solidFill>
                <a:latin typeface="Arial"/>
                <a:cs typeface="Arial"/>
              </a:rPr>
              <a:t>Call us – IIH Nordic</a:t>
            </a:r>
            <a:endParaRPr lang="en-US" sz="6600" b="1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7760" y="1741704"/>
            <a:ext cx="4704080" cy="3828965"/>
          </a:xfrm>
        </p:spPr>
        <p:txBody>
          <a:bodyPr>
            <a:normAutofit lnSpcReduction="10000"/>
          </a:bodyPr>
          <a:lstStyle/>
          <a:p>
            <a:pPr>
              <a:buClr>
                <a:srgbClr val="447791"/>
              </a:buClr>
            </a:pPr>
            <a:endParaRPr lang="da-DK" sz="9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447791"/>
              </a:buClr>
            </a:pP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One of the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largest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digital specialist </a:t>
            </a:r>
            <a:b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agencies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and the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largest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a-DK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nalytics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agency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the Nordics </a:t>
            </a:r>
            <a:b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”Best Danish Analytics House” 13-16</a:t>
            </a:r>
          </a:p>
          <a:p>
            <a:pPr>
              <a:buClr>
                <a:srgbClr val="447791"/>
              </a:buClr>
            </a:pP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Nominated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as ”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agency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of the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year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 at the Digital Analytics Association </a:t>
            </a:r>
          </a:p>
          <a:p>
            <a:pPr>
              <a:buClr>
                <a:srgbClr val="447791"/>
              </a:buClr>
            </a:pP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40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people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certified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 GA</a:t>
            </a:r>
          </a:p>
          <a:p>
            <a:pPr>
              <a:buClr>
                <a:srgbClr val="447791"/>
              </a:buClr>
            </a:pP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dedicated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Web Analysts</a:t>
            </a:r>
          </a:p>
          <a:p>
            <a:pPr>
              <a:buClr>
                <a:srgbClr val="447791"/>
              </a:buClr>
            </a:pP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Specialists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analysts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 SEO,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Campaign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b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Conversion, PPC, </a:t>
            </a: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Remarketing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b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a-DK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YouTube</a:t>
            </a:r>
            <a:r>
              <a:rPr lang="da-DK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etc.</a:t>
            </a:r>
            <a:endParaRPr lang="da-DK" sz="2000" dirty="0" smtClean="0"/>
          </a:p>
          <a:p>
            <a:pPr>
              <a:buClr>
                <a:srgbClr val="447791"/>
              </a:buClr>
              <a:buNone/>
            </a:pPr>
            <a:endParaRPr lang="da-DK" sz="2000" dirty="0" smtClean="0"/>
          </a:p>
        </p:txBody>
      </p:sp>
      <p:pic>
        <p:nvPicPr>
          <p:cNvPr id="3" name="Picture 2" descr="iih_logo_tag_CMY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7"/>
          <a:stretch/>
        </p:blipFill>
        <p:spPr>
          <a:xfrm>
            <a:off x="361751" y="2043019"/>
            <a:ext cx="3306009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6777" y="146809"/>
            <a:ext cx="7020788" cy="5265591"/>
            <a:chOff x="0" y="0"/>
            <a:chExt cx="9144000" cy="6858000"/>
          </a:xfrm>
        </p:grpSpPr>
        <p:sp>
          <p:nvSpPr>
            <p:cNvPr id="20" name="Rektangel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95706">
              <a:off x="97476" y="570189"/>
              <a:ext cx="5213873" cy="3437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boks 6"/>
            <p:cNvSpPr txBox="1"/>
            <p:nvPr/>
          </p:nvSpPr>
          <p:spPr>
            <a:xfrm rot="21395706">
              <a:off x="890039" y="1492967"/>
              <a:ext cx="4007296" cy="154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endParaRPr lang="da-DK" sz="11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(+45) 70 20 29 19</a:t>
              </a: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peter.meyer@iihnordic.com</a:t>
              </a: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www.iihnordic.dk</a:t>
              </a: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dk.linkedin.com/in/</a:t>
              </a:r>
              <a:r>
                <a:rPr lang="da-DK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pmeyerdk</a:t>
              </a:r>
              <a:endParaRPr lang="da-DK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kstboks 10"/>
            <p:cNvSpPr txBox="1"/>
            <p:nvPr/>
          </p:nvSpPr>
          <p:spPr>
            <a:xfrm rot="21395706">
              <a:off x="455319" y="1026867"/>
              <a:ext cx="4547356" cy="36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>
                  <a:solidFill>
                    <a:srgbClr val="E2383F"/>
                  </a:solidFill>
                </a:rPr>
                <a:t>Senior Web Analytics </a:t>
              </a:r>
              <a:r>
                <a:rPr lang="da-DK" sz="1200" dirty="0" err="1">
                  <a:solidFill>
                    <a:srgbClr val="E2383F"/>
                  </a:solidFill>
                </a:rPr>
                <a:t>Technician</a:t>
              </a:r>
              <a:endParaRPr lang="da-DK" sz="1200" dirty="0">
                <a:solidFill>
                  <a:srgbClr val="E2383F"/>
                </a:solidFill>
              </a:endParaRPr>
            </a:p>
          </p:txBody>
        </p:sp>
        <p:sp>
          <p:nvSpPr>
            <p:cNvPr id="24" name="Tekstboks 11"/>
            <p:cNvSpPr txBox="1"/>
            <p:nvPr/>
          </p:nvSpPr>
          <p:spPr>
            <a:xfrm rot="21395706">
              <a:off x="439118" y="729288"/>
              <a:ext cx="441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Peter Meyer</a:t>
              </a:r>
              <a:endParaRPr lang="da-DK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44094">
              <a:off x="3427669" y="2837482"/>
              <a:ext cx="5213873" cy="3437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kstboks 8"/>
            <p:cNvSpPr txBox="1"/>
            <p:nvPr/>
          </p:nvSpPr>
          <p:spPr>
            <a:xfrm rot="344094">
              <a:off x="4220231" y="3760259"/>
              <a:ext cx="4007296" cy="154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endParaRPr lang="da-DK" sz="11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(+45) 70 20 29 19</a:t>
              </a: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steen@iihnordic.com</a:t>
              </a: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www.iihnordic.dk</a:t>
              </a:r>
            </a:p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da-DK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dk.linkedin.com/in/</a:t>
              </a:r>
              <a:r>
                <a:rPr lang="da-DK" sz="11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steenrasmussen</a:t>
              </a:r>
              <a:endParaRPr lang="da-DK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Tekstboks 9"/>
            <p:cNvSpPr txBox="1"/>
            <p:nvPr/>
          </p:nvSpPr>
          <p:spPr>
            <a:xfrm rot="344094">
              <a:off x="3785512" y="3294160"/>
              <a:ext cx="4547356" cy="36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>
                  <a:solidFill>
                    <a:srgbClr val="E2383F"/>
                  </a:solidFill>
                </a:rPr>
                <a:t>Senior </a:t>
              </a:r>
              <a:r>
                <a:rPr lang="da-DK" sz="1200" dirty="0" smtClean="0">
                  <a:solidFill>
                    <a:srgbClr val="E2383F"/>
                  </a:solidFill>
                </a:rPr>
                <a:t>Partner</a:t>
              </a:r>
              <a:endParaRPr lang="da-DK" sz="1200" dirty="0">
                <a:solidFill>
                  <a:srgbClr val="E2383F"/>
                </a:solidFill>
              </a:endParaRPr>
            </a:p>
          </p:txBody>
        </p:sp>
        <p:sp>
          <p:nvSpPr>
            <p:cNvPr id="28" name="Tekstboks 12"/>
            <p:cNvSpPr txBox="1"/>
            <p:nvPr/>
          </p:nvSpPr>
          <p:spPr>
            <a:xfrm rot="344094">
              <a:off x="3769311" y="2996581"/>
              <a:ext cx="441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Steen Rasmussen</a:t>
              </a:r>
              <a:endParaRPr lang="da-DK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ckinsey.com/client_service/operations/'/~/media/McKinsey/dotcom/client_service/Operations/Article%20thumbs/Operations_international_offices_lg.ashx?w=740%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6"/>
          <a:stretch/>
        </p:blipFill>
        <p:spPr bwMode="auto">
          <a:xfrm>
            <a:off x="0" y="0"/>
            <a:ext cx="918581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ckinsey.com/client_service/operations/'/~/media/McKinsey/dotcom/client_service/Operations/Article%20thumbs/Operations_international_offices_lg.ashx?w=740%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7"/>
          <a:stretch/>
        </p:blipFill>
        <p:spPr bwMode="auto">
          <a:xfrm>
            <a:off x="0" y="2110504"/>
            <a:ext cx="9185811" cy="30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ckinsey.com/client_service/operations/'/~/media/McKinsey/dotcom/client_service/Operations/Article%20thumbs/Operations_international_offices_lg.ashx?w=740%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6"/>
          <a:stretch/>
        </p:blipFill>
        <p:spPr bwMode="auto">
          <a:xfrm>
            <a:off x="0" y="4240925"/>
            <a:ext cx="1557211" cy="9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3445" y="445154"/>
            <a:ext cx="1464716" cy="671637"/>
          </a:xfrm>
          <a:prstGeom prst="rect">
            <a:avLst/>
          </a:prstGeom>
          <a:solidFill>
            <a:srgbClr val="447791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841" y="408905"/>
            <a:ext cx="161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3446" y="1191338"/>
            <a:ext cx="3923945" cy="671637"/>
          </a:xfrm>
          <a:prstGeom prst="rect">
            <a:avLst/>
          </a:prstGeom>
          <a:solidFill>
            <a:srgbClr val="447791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840" y="1155089"/>
            <a:ext cx="36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ENTERPRISE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721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21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Challenges of Enterprise Analytics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0903" y="1103929"/>
            <a:ext cx="1995433" cy="1873310"/>
            <a:chOff x="1259840" y="1432560"/>
            <a:chExt cx="1995433" cy="1873310"/>
          </a:xfrm>
        </p:grpSpPr>
        <p:sp>
          <p:nvSpPr>
            <p:cNvPr id="16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59840" y="2905760"/>
              <a:ext cx="1995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Technical Setup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8697" y="1137920"/>
            <a:ext cx="2428745" cy="1873310"/>
            <a:chOff x="3419497" y="1432560"/>
            <a:chExt cx="2428745" cy="1873310"/>
          </a:xfrm>
        </p:grpSpPr>
        <p:sp>
          <p:nvSpPr>
            <p:cNvPr id="17" name="Oval 16"/>
            <p:cNvSpPr/>
            <p:nvPr/>
          </p:nvSpPr>
          <p:spPr>
            <a:xfrm>
              <a:off x="38709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huma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293" y="1703773"/>
              <a:ext cx="846387" cy="84638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419497" y="2905760"/>
              <a:ext cx="2428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The ‘Human Factor’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54800" y="1103929"/>
            <a:ext cx="1630281" cy="1873310"/>
            <a:chOff x="6197600" y="1432560"/>
            <a:chExt cx="1630281" cy="1873310"/>
          </a:xfrm>
        </p:grpSpPr>
        <p:sp>
          <p:nvSpPr>
            <p:cNvPr id="18" name="Oval 17"/>
            <p:cNvSpPr/>
            <p:nvPr/>
          </p:nvSpPr>
          <p:spPr>
            <a:xfrm>
              <a:off x="619760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acce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1785053"/>
              <a:ext cx="868634" cy="7416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217920" y="2905760"/>
              <a:ext cx="1609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User Access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32772" y="3398953"/>
            <a:ext cx="1667068" cy="1907660"/>
            <a:chOff x="2500301" y="3507336"/>
            <a:chExt cx="1667068" cy="1907660"/>
          </a:xfrm>
        </p:grpSpPr>
        <p:sp>
          <p:nvSpPr>
            <p:cNvPr id="15" name="Oval 14"/>
            <p:cNvSpPr/>
            <p:nvPr/>
          </p:nvSpPr>
          <p:spPr>
            <a:xfrm>
              <a:off x="2623820" y="3507336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multip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60" y="3804487"/>
              <a:ext cx="800100" cy="83185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00301" y="5014886"/>
              <a:ext cx="16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Multiple sites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72352" y="3398953"/>
            <a:ext cx="1595935" cy="1907660"/>
            <a:chOff x="5049520" y="3507336"/>
            <a:chExt cx="1595935" cy="1907660"/>
          </a:xfrm>
        </p:grpSpPr>
        <p:grpSp>
          <p:nvGrpSpPr>
            <p:cNvPr id="20" name="Group 19"/>
            <p:cNvGrpSpPr/>
            <p:nvPr/>
          </p:nvGrpSpPr>
          <p:grpSpPr>
            <a:xfrm>
              <a:off x="5049520" y="3507336"/>
              <a:ext cx="1473200" cy="1473200"/>
              <a:chOff x="5049520" y="3507336"/>
              <a:chExt cx="1473200" cy="1473200"/>
            </a:xfrm>
          </p:grpSpPr>
          <p:pic>
            <p:nvPicPr>
              <p:cNvPr id="11" name="Picture 10" descr="data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3380" y="3870123"/>
                <a:ext cx="657860" cy="766214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5049520" y="3507336"/>
                <a:ext cx="1473200" cy="1473200"/>
              </a:xfrm>
              <a:prstGeom prst="ellipse">
                <a:avLst/>
              </a:prstGeom>
              <a:noFill/>
              <a:ln>
                <a:solidFill>
                  <a:srgbClr val="44779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049520" y="5014886"/>
              <a:ext cx="1595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04040"/>
                  </a:solidFill>
                  <a:latin typeface="Arial"/>
                  <a:cs typeface="Arial"/>
                </a:rPr>
                <a:t>Data Quality</a:t>
              </a:r>
              <a:endParaRPr lang="en-US" sz="20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4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26136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277515"/>
            <a:ext cx="9144000" cy="12250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8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138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16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35906" y="3558559"/>
            <a:ext cx="1473200" cy="1473200"/>
            <a:chOff x="1508760" y="1432560"/>
            <a:chExt cx="1473200" cy="1473200"/>
          </a:xfrm>
        </p:grpSpPr>
        <p:sp>
          <p:nvSpPr>
            <p:cNvPr id="14" name="Oval 13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Technolog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h_logo_tag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5360749"/>
            <a:ext cx="1564640" cy="256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793750"/>
          </a:xfrm>
          <a:prstGeom prst="rect">
            <a:avLst/>
          </a:prstGeom>
          <a:solidFill>
            <a:srgbClr val="447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9375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  <a:t>TECHNICAL</a:t>
            </a:r>
            <a:br>
              <a:rPr lang="da-DK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a-DK" sz="2400" b="1" dirty="0" smtClean="0">
                <a:solidFill>
                  <a:schemeClr val="bg1"/>
                </a:solidFill>
                <a:latin typeface="Arial"/>
                <a:cs typeface="Arial"/>
              </a:rPr>
              <a:t>SETUP</a:t>
            </a:r>
            <a:endParaRPr lang="da-DK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0" y="1369518"/>
            <a:ext cx="9144000" cy="2824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2000" dirty="0" smtClean="0">
                <a:solidFill>
                  <a:srgbClr val="447791"/>
                </a:solidFill>
                <a:latin typeface="Arial"/>
                <a:cs typeface="Arial"/>
              </a:rPr>
              <a:t>Data </a:t>
            </a:r>
          </a:p>
          <a:p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sent to </a:t>
            </a:r>
            <a:r>
              <a:rPr lang="da-DK" sz="6000" dirty="0" err="1" smtClean="0">
                <a:solidFill>
                  <a:srgbClr val="447791"/>
                </a:solidFill>
                <a:latin typeface="Arial"/>
                <a:cs typeface="Arial"/>
              </a:rPr>
              <a:t>analytics</a:t>
            </a:r>
            <a:r>
              <a:rPr lang="da-DK" sz="60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</a:p>
          <a:p>
            <a:r>
              <a:rPr lang="da-DK" sz="4500" dirty="0" err="1" smtClean="0">
                <a:solidFill>
                  <a:srgbClr val="447791"/>
                </a:solidFill>
                <a:latin typeface="Arial"/>
                <a:cs typeface="Arial"/>
              </a:rPr>
              <a:t>can</a:t>
            </a:r>
            <a:r>
              <a:rPr lang="da-DK" sz="4500" dirty="0" smtClean="0">
                <a:solidFill>
                  <a:srgbClr val="447791"/>
                </a:solidFill>
                <a:latin typeface="Arial"/>
                <a:cs typeface="Arial"/>
              </a:rPr>
              <a:t> </a:t>
            </a:r>
            <a:r>
              <a:rPr lang="da-DK" sz="4500" dirty="0" err="1" smtClean="0">
                <a:solidFill>
                  <a:srgbClr val="447791"/>
                </a:solidFill>
                <a:latin typeface="Arial"/>
                <a:cs typeface="Arial"/>
              </a:rPr>
              <a:t>be</a:t>
            </a:r>
            <a:r>
              <a:rPr lang="da-DK" sz="4500" dirty="0" smtClean="0">
                <a:solidFill>
                  <a:srgbClr val="447791"/>
                </a:solidFill>
                <a:latin typeface="Arial"/>
                <a:cs typeface="Arial"/>
              </a:rPr>
              <a:t> of mixed </a:t>
            </a:r>
            <a:r>
              <a:rPr lang="da-DK" sz="4500" dirty="0" err="1" smtClean="0">
                <a:solidFill>
                  <a:srgbClr val="447791"/>
                </a:solidFill>
                <a:latin typeface="Arial"/>
                <a:cs typeface="Arial"/>
              </a:rPr>
              <a:t>quality</a:t>
            </a:r>
            <a:endParaRPr lang="da-DK" sz="4500" dirty="0">
              <a:solidFill>
                <a:srgbClr val="447791"/>
              </a:solidFill>
              <a:latin typeface="Arial"/>
              <a:cs typeface="Arial"/>
            </a:endParaRPr>
          </a:p>
        </p:txBody>
      </p:sp>
      <p:pic>
        <p:nvPicPr>
          <p:cNvPr id="2" name="Picture 1" descr="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29" y="2832437"/>
            <a:ext cx="1546312" cy="1296403"/>
          </a:xfrm>
          <a:prstGeom prst="rect">
            <a:avLst/>
          </a:prstGeom>
        </p:spPr>
      </p:pic>
      <p:pic>
        <p:nvPicPr>
          <p:cNvPr id="3" name="Picture 2" descr="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92" y="3214406"/>
            <a:ext cx="1335451" cy="1319832"/>
          </a:xfrm>
          <a:prstGeom prst="rect">
            <a:avLst/>
          </a:prstGeom>
        </p:spPr>
      </p:pic>
      <p:grpSp>
        <p:nvGrpSpPr>
          <p:cNvPr id="10" name="Group 31"/>
          <p:cNvGrpSpPr/>
          <p:nvPr/>
        </p:nvGrpSpPr>
        <p:grpSpPr>
          <a:xfrm>
            <a:off x="-132073" y="4426992"/>
            <a:ext cx="1473200" cy="1473200"/>
            <a:chOff x="1508760" y="1432560"/>
            <a:chExt cx="1473200" cy="1473200"/>
          </a:xfrm>
        </p:grpSpPr>
        <p:sp>
          <p:nvSpPr>
            <p:cNvPr id="11" name="Oval 15"/>
            <p:cNvSpPr/>
            <p:nvPr/>
          </p:nvSpPr>
          <p:spPr>
            <a:xfrm>
              <a:off x="1508760" y="1432560"/>
              <a:ext cx="1473200" cy="1473200"/>
            </a:xfrm>
            <a:prstGeom prst="ellipse">
              <a:avLst/>
            </a:prstGeom>
            <a:noFill/>
            <a:ln>
              <a:solidFill>
                <a:srgbClr val="44779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3" descr="Technology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860" y="1774893"/>
              <a:ext cx="921520" cy="8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5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554</Words>
  <Application>Microsoft Office PowerPoint</Application>
  <PresentationFormat>Skærmshow (16:10)</PresentationFormat>
  <Paragraphs>215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50</vt:i4>
      </vt:variant>
    </vt:vector>
  </HeadingPairs>
  <TitlesOfParts>
    <vt:vector size="51" baseType="lpstr">
      <vt:lpstr>Office Theme</vt:lpstr>
      <vt:lpstr>ENTERPRISE  ANALYTICS</vt:lpstr>
      <vt:lpstr>PowerPoint-præsentation</vt:lpstr>
      <vt:lpstr>Call me - Steen</vt:lpstr>
      <vt:lpstr>Call me - Peter</vt:lpstr>
      <vt:lpstr>Call us – IIH Nordic</vt:lpstr>
      <vt:lpstr>PowerPoint-præsentation</vt:lpstr>
      <vt:lpstr>Challenges of Enterprise Analytics</vt:lpstr>
      <vt:lpstr>TECHNICAL SETUP</vt:lpstr>
      <vt:lpstr>TECHNICAL SETUP</vt:lpstr>
      <vt:lpstr>TECHNICAL SETUP</vt:lpstr>
      <vt:lpstr>TECHNICAL SETUP</vt:lpstr>
      <vt:lpstr>TECHNICAL SETUP</vt:lpstr>
      <vt:lpstr>TECHNICAL SETUP</vt:lpstr>
      <vt:lpstr>TECHNICAL SETUP</vt:lpstr>
      <vt:lpstr>TECHNICAL SETUP</vt:lpstr>
      <vt:lpstr>TECHNICAL SETUP</vt:lpstr>
      <vt:lpstr>TECHNICAL SETUP</vt:lpstr>
      <vt:lpstr>HUMAN FACTOR</vt:lpstr>
      <vt:lpstr>HUMAN FACTOR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USER ACCESS</vt:lpstr>
      <vt:lpstr>USER ACCESS</vt:lpstr>
      <vt:lpstr>USER ACCESS</vt:lpstr>
      <vt:lpstr>USER ACCESS</vt:lpstr>
      <vt:lpstr>USER ACCESS</vt:lpstr>
      <vt:lpstr>USER ACCESS</vt:lpstr>
      <vt:lpstr>MULTIPLE SITES</vt:lpstr>
      <vt:lpstr>MULTIPLE SITES</vt:lpstr>
      <vt:lpstr>MULTIPLE SITES</vt:lpstr>
      <vt:lpstr>MULTIPLE SITES</vt:lpstr>
      <vt:lpstr>MULTIPLE SITES</vt:lpstr>
      <vt:lpstr>MULTIPLE SITES</vt:lpstr>
      <vt:lpstr>MULTIPLE SITES</vt:lpstr>
      <vt:lpstr>DATA QUALITY</vt:lpstr>
      <vt:lpstr>DATA QUALITY</vt:lpstr>
      <vt:lpstr>DATA QUALITY</vt:lpstr>
      <vt:lpstr>DATA QUALITY</vt:lpstr>
      <vt:lpstr>DATA QUALITY</vt:lpstr>
      <vt:lpstr>THE BIG PICTURE</vt:lpstr>
      <vt:lpstr>PowerPoint-præsentation</vt:lpstr>
      <vt:lpstr>PowerPoint-præsentation</vt:lpstr>
      <vt:lpstr>Challenges of Enterprise Analytics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Analytics</dc:title>
  <dc:creator>Sarah Faber Petersen</dc:creator>
  <cp:lastModifiedBy>Peter Meyer</cp:lastModifiedBy>
  <cp:revision>54</cp:revision>
  <dcterms:created xsi:type="dcterms:W3CDTF">2016-01-31T20:26:10Z</dcterms:created>
  <dcterms:modified xsi:type="dcterms:W3CDTF">2016-02-05T19:31:04Z</dcterms:modified>
</cp:coreProperties>
</file>