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5" r:id="rId4"/>
  </p:sldMasterIdLst>
  <p:notesMasterIdLst>
    <p:notesMasterId r:id="rId103"/>
  </p:notesMasterIdLst>
  <p:sldIdLst>
    <p:sldId id="1244" r:id="rId5"/>
    <p:sldId id="1015" r:id="rId6"/>
    <p:sldId id="1210" r:id="rId7"/>
    <p:sldId id="1121" r:id="rId8"/>
    <p:sldId id="1034" r:id="rId9"/>
    <p:sldId id="1030" r:id="rId10"/>
    <p:sldId id="1029" r:id="rId11"/>
    <p:sldId id="1219" r:id="rId12"/>
    <p:sldId id="1031" r:id="rId13"/>
    <p:sldId id="1032" r:id="rId14"/>
    <p:sldId id="1086" r:id="rId15"/>
    <p:sldId id="1049" r:id="rId16"/>
    <p:sldId id="1050" r:id="rId17"/>
    <p:sldId id="1054" r:id="rId18"/>
    <p:sldId id="1056" r:id="rId19"/>
    <p:sldId id="1220" r:id="rId20"/>
    <p:sldId id="1057" r:id="rId21"/>
    <p:sldId id="1059" r:id="rId22"/>
    <p:sldId id="1060" r:id="rId23"/>
    <p:sldId id="1053" r:id="rId24"/>
    <p:sldId id="1036" r:id="rId25"/>
    <p:sldId id="1037" r:id="rId26"/>
    <p:sldId id="1038" r:id="rId27"/>
    <p:sldId id="1039" r:id="rId28"/>
    <p:sldId id="1040" r:id="rId29"/>
    <p:sldId id="1199" r:id="rId30"/>
    <p:sldId id="1061" r:id="rId31"/>
    <p:sldId id="1221" r:id="rId32"/>
    <p:sldId id="1123" r:id="rId33"/>
    <p:sldId id="1124" r:id="rId34"/>
    <p:sldId id="1125" r:id="rId35"/>
    <p:sldId id="1126" r:id="rId36"/>
    <p:sldId id="1127" r:id="rId37"/>
    <p:sldId id="1128" r:id="rId38"/>
    <p:sldId id="1129" r:id="rId39"/>
    <p:sldId id="1130" r:id="rId40"/>
    <p:sldId id="1097" r:id="rId41"/>
    <p:sldId id="1200" r:id="rId42"/>
    <p:sldId id="1201" r:id="rId43"/>
    <p:sldId id="1202" r:id="rId44"/>
    <p:sldId id="1134" r:id="rId45"/>
    <p:sldId id="1227" r:id="rId46"/>
    <p:sldId id="1063" r:id="rId47"/>
    <p:sldId id="947" r:id="rId48"/>
    <p:sldId id="948" r:id="rId49"/>
    <p:sldId id="949" r:id="rId50"/>
    <p:sldId id="950" r:id="rId51"/>
    <p:sldId id="951" r:id="rId52"/>
    <p:sldId id="952" r:id="rId53"/>
    <p:sldId id="953" r:id="rId54"/>
    <p:sldId id="954" r:id="rId55"/>
    <p:sldId id="1165" r:id="rId56"/>
    <p:sldId id="1170" r:id="rId57"/>
    <p:sldId id="1018" r:id="rId58"/>
    <p:sldId id="1228" r:id="rId59"/>
    <p:sldId id="1171" r:id="rId60"/>
    <p:sldId id="1223" r:id="rId61"/>
    <p:sldId id="1229" r:id="rId62"/>
    <p:sldId id="1072" r:id="rId63"/>
    <p:sldId id="1177" r:id="rId64"/>
    <p:sldId id="905" r:id="rId65"/>
    <p:sldId id="773" r:id="rId66"/>
    <p:sldId id="1203" r:id="rId67"/>
    <p:sldId id="1230" r:id="rId68"/>
    <p:sldId id="1111" r:id="rId69"/>
    <p:sldId id="1186" r:id="rId70"/>
    <p:sldId id="1187" r:id="rId71"/>
    <p:sldId id="1242" r:id="rId72"/>
    <p:sldId id="1205" r:id="rId73"/>
    <p:sldId id="1114" r:id="rId74"/>
    <p:sldId id="1108" r:id="rId75"/>
    <p:sldId id="1103" r:id="rId76"/>
    <p:sldId id="1082" r:id="rId77"/>
    <p:sldId id="1231" r:id="rId78"/>
    <p:sldId id="1232" r:id="rId79"/>
    <p:sldId id="1116" r:id="rId80"/>
    <p:sldId id="1188" r:id="rId81"/>
    <p:sldId id="1243" r:id="rId82"/>
    <p:sldId id="1225" r:id="rId83"/>
    <p:sldId id="1224" r:id="rId84"/>
    <p:sldId id="1237" r:id="rId85"/>
    <p:sldId id="1239" r:id="rId86"/>
    <p:sldId id="1238" r:id="rId87"/>
    <p:sldId id="1240" r:id="rId88"/>
    <p:sldId id="1245" r:id="rId89"/>
    <p:sldId id="1190" r:id="rId90"/>
    <p:sldId id="1209" r:id="rId91"/>
    <p:sldId id="1115" r:id="rId92"/>
    <p:sldId id="1146" r:id="rId93"/>
    <p:sldId id="1117" r:id="rId94"/>
    <p:sldId id="1118" r:id="rId95"/>
    <p:sldId id="1119" r:id="rId96"/>
    <p:sldId id="1120" r:id="rId97"/>
    <p:sldId id="1236" r:id="rId98"/>
    <p:sldId id="1234" r:id="rId99"/>
    <p:sldId id="1213" r:id="rId100"/>
    <p:sldId id="1235" r:id="rId101"/>
    <p:sldId id="1211" r:id="rId102"/>
  </p:sldIdLst>
  <p:sldSz cx="12188825" cy="6858000"/>
  <p:notesSz cx="6858000" cy="9144000"/>
  <p:custDataLst>
    <p:tags r:id="rId104"/>
  </p:custDataLst>
  <p:defaultTextStyle>
    <a:defPPr>
      <a:defRPr lang="en-US"/>
    </a:defPPr>
    <a:lvl1pPr marL="0" algn="l" defTabSz="9142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4" algn="l" defTabSz="9142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7" algn="l" defTabSz="9142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31" algn="l" defTabSz="9142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5" algn="l" defTabSz="9142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9" algn="l" defTabSz="9142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62" algn="l" defTabSz="9142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6" algn="l" defTabSz="9142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9" algn="l" defTabSz="9142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860000"/>
    <a:srgbClr val="000000"/>
    <a:srgbClr val="9E0000"/>
    <a:srgbClr val="CC6600"/>
    <a:srgbClr val="800000"/>
    <a:srgbClr val="193B65"/>
    <a:srgbClr val="265A9A"/>
    <a:srgbClr val="214F87"/>
    <a:srgbClr val="EAF1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0" autoAdjust="0"/>
    <p:restoredTop sz="98901" autoAdjust="0"/>
  </p:normalViewPr>
  <p:slideViewPr>
    <p:cSldViewPr>
      <p:cViewPr varScale="1">
        <p:scale>
          <a:sx n="75" d="100"/>
          <a:sy n="75" d="100"/>
        </p:scale>
        <p:origin x="-90" y="-198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211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07" Type="http://schemas.openxmlformats.org/officeDocument/2006/relationships/theme" Target="theme/theme1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notesMaster" Target="notesMasters/notesMaster1.xml"/><Relationship Id="rId108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9D54FA-4206-4E2A-8D5A-B2FA001858C3}" type="datetimeFigureOut">
              <a:rPr lang="en-US" smtClean="0"/>
              <a:pPr/>
              <a:t>2/1/2016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B23873-2388-4CAE-AD65-4941B49CB8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848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4" algn="l" defTabSz="9142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87" algn="l" defTabSz="9142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31" algn="l" defTabSz="9142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75" algn="l" defTabSz="9142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19" algn="l" defTabSz="9142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62" algn="l" defTabSz="9142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06" algn="l" defTabSz="9142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49" algn="l" defTabSz="9142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plus.google.com/+RipRowan/posts/eVeouesvaVX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plus.google.com/+RipRowan/posts/eVeouesvaVX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plus.google.com/+RipRowan/posts/eVeouesvaVX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plus.google.com/+RipRowan/posts/eVeouesvaVX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plus.google.com/+RipRowan/posts/eVeouesvaVX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plus.google.com/+RipRowan/posts/eVeouesvaVX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plus.google.com/+RipRowan/posts/eVeouesvaVX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plus.google.com/+RipRowan/posts/eVeouesvaVX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63D76B4-AAC3-4D96-9FE5-CC04F1F8B1FA}" type="slidenum">
              <a:rPr lang="en-US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63D76B4-AAC3-4D96-9FE5-CC04F1F8B1FA}" type="slidenum">
              <a:rPr lang="en-US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63D76B4-AAC3-4D96-9FE5-CC04F1F8B1FA}" type="slidenum">
              <a:rPr lang="en-US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63D76B4-AAC3-4D96-9FE5-CC04F1F8B1FA}" type="slidenum">
              <a:rPr lang="en-US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63D76B4-AAC3-4D96-9FE5-CC04F1F8B1FA}" type="slidenum">
              <a:rPr lang="en-US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63D76B4-AAC3-4D96-9FE5-CC04F1F8B1FA}" type="slidenum">
              <a:rPr lang="en-US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63D76B4-AAC3-4D96-9FE5-CC04F1F8B1FA}" type="slidenum">
              <a:rPr lang="en-US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63D76B4-AAC3-4D96-9FE5-CC04F1F8B1FA}" type="slidenum">
              <a:rPr lang="en-US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63D76B4-AAC3-4D96-9FE5-CC04F1F8B1FA}" type="slidenum">
              <a:rPr lang="en-US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63D76B4-AAC3-4D96-9FE5-CC04F1F8B1FA}" type="slidenum">
              <a:rPr lang="en-US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63D76B4-AAC3-4D96-9FE5-CC04F1F8B1FA}" type="slidenum">
              <a:rPr lang="en-US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63D76B4-AAC3-4D96-9FE5-CC04F1F8B1FA}" type="slidenum">
              <a:rPr lang="en-US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AE110-0887-442A-B5A2-693528B9E91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8578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63D76B4-AAC3-4D96-9FE5-CC04F1F8B1FA}" type="slidenum">
              <a:rPr lang="en-US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63D76B4-AAC3-4D96-9FE5-CC04F1F8B1FA}" type="slidenum">
              <a:rPr lang="en-US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63D76B4-AAC3-4D96-9FE5-CC04F1F8B1FA}" type="slidenum">
              <a:rPr lang="en-US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63D76B4-AAC3-4D96-9FE5-CC04F1F8B1FA}" type="slidenum">
              <a:rPr lang="en-US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63D76B4-AAC3-4D96-9FE5-CC04F1F8B1FA}" type="slidenum">
              <a:rPr lang="en-US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63D76B4-AAC3-4D96-9FE5-CC04F1F8B1FA}" type="slidenum">
              <a:rPr lang="en-US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D751C40-FFE3-4065-88A1-9B0099BD9BC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D751C40-FFE3-4065-88A1-9B0099BD9BC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900" dirty="0"/>
              <a:t>With characteristic insight and decisiveness, Jeff thought through what this meant, and then had the discipline to rebuild his company as a platform.  As reported in Steve Yegge’s Platform Rant </a:t>
            </a:r>
            <a:r>
              <a:rPr sz="1900" u="sng" dirty="0">
                <a:hlinkClick r:id="rId3"/>
              </a:rPr>
              <a:t>https://plus.google.com/+RipRowan/posts/eVeouesvaVX</a:t>
            </a:r>
            <a:r>
              <a:rPr sz="1900" dirty="0"/>
              <a:t>, he wrote a memo that went something like this.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63D76B4-AAC3-4D96-9FE5-CC04F1F8B1FA}" type="slidenum">
              <a:rPr lang="en-US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900" dirty="0"/>
              <a:t>With characteristic insight and decisiveness, Jeff thought through what this meant, and then had the discipline to rebuild his company as a platform.  As reported in Steve Yegge’s Platform Rant </a:t>
            </a:r>
            <a:r>
              <a:rPr sz="1900" u="sng" dirty="0">
                <a:hlinkClick r:id="rId3"/>
              </a:rPr>
              <a:t>https://plus.google.com/+RipRowan/posts/eVeouesvaVX</a:t>
            </a:r>
            <a:r>
              <a:rPr sz="1900" dirty="0"/>
              <a:t>, he wrote a memo that went something like this.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900" dirty="0"/>
              <a:t>With characteristic insight and decisiveness, Jeff thought through what this meant, and then had the discipline to rebuild his company as a platform.  As reported in Steve Yegge’s Platform Rant </a:t>
            </a:r>
            <a:r>
              <a:rPr sz="1900" u="sng" dirty="0">
                <a:hlinkClick r:id="rId3"/>
              </a:rPr>
              <a:t>https://plus.google.com/+RipRowan/posts/eVeouesvaVX</a:t>
            </a:r>
            <a:r>
              <a:rPr sz="1900" dirty="0"/>
              <a:t>, he wrote a memo that went something like this.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900" dirty="0"/>
              <a:t>With characteristic insight and decisiveness, Jeff thought through what this meant, and then had the discipline to rebuild his company as a platform.  As reported in Steve Yegge’s Platform Rant </a:t>
            </a:r>
            <a:r>
              <a:rPr sz="1900" u="sng" dirty="0">
                <a:hlinkClick r:id="rId3"/>
              </a:rPr>
              <a:t>https://plus.google.com/+RipRowan/posts/eVeouesvaVX</a:t>
            </a:r>
            <a:r>
              <a:rPr sz="1900" dirty="0"/>
              <a:t>, he wrote a memo that went something like this.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900" dirty="0"/>
              <a:t>With characteristic insight and decisiveness, Jeff thought through what this meant, and then had the discipline to rebuild his company as a platform.  As reported in Steve Yegge’s Platform Rant </a:t>
            </a:r>
            <a:r>
              <a:rPr sz="1900" u="sng" dirty="0">
                <a:hlinkClick r:id="rId3"/>
              </a:rPr>
              <a:t>https://plus.google.com/+RipRowan/posts/eVeouesvaVX</a:t>
            </a:r>
            <a:r>
              <a:rPr sz="1900" dirty="0"/>
              <a:t>, he wrote a memo that went something like this.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900" dirty="0"/>
              <a:t>With characteristic insight and decisiveness, Jeff thought through what this meant, and then had the discipline to rebuild his company as a platform.  As reported in Steve Yegge’s Platform Rant </a:t>
            </a:r>
            <a:r>
              <a:rPr sz="1900" u="sng" dirty="0">
                <a:hlinkClick r:id="rId3"/>
              </a:rPr>
              <a:t>https://plus.google.com/+RipRowan/posts/eVeouesvaVX</a:t>
            </a:r>
            <a:r>
              <a:rPr sz="1900" dirty="0"/>
              <a:t>, he wrote a memo that went something like this.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900" dirty="0"/>
              <a:t>With characteristic insight and decisiveness, Jeff thought through what this meant, and then had the discipline to rebuild his company as a platform.  As reported in Steve Yegge’s Platform Rant </a:t>
            </a:r>
            <a:r>
              <a:rPr sz="1900" u="sng" dirty="0">
                <a:hlinkClick r:id="rId3"/>
              </a:rPr>
              <a:t>https://plus.google.com/+RipRowan/posts/eVeouesvaVX</a:t>
            </a:r>
            <a:r>
              <a:rPr sz="1900" dirty="0"/>
              <a:t>, he wrote a memo that went something like this.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900" dirty="0"/>
              <a:t>With characteristic insight and decisiveness, Jeff thought through what this meant, and then had the discipline to rebuild his company as a platform.  As reported in Steve Yegge’s Platform Rant </a:t>
            </a:r>
            <a:r>
              <a:rPr sz="1900" u="sng" dirty="0">
                <a:hlinkClick r:id="rId3"/>
              </a:rPr>
              <a:t>https://plus.google.com/+RipRowan/posts/eVeouesvaVX</a:t>
            </a:r>
            <a:r>
              <a:rPr sz="1900" dirty="0"/>
              <a:t>, he wrote a memo that went something like this.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23873-2388-4CAE-AD65-4941B49CB82A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9262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23873-2388-4CAE-AD65-4941B49CB82A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4554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23873-2388-4CAE-AD65-4941B49CB82A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455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63D76B4-AAC3-4D96-9FE5-CC04F1F8B1FA}" type="slidenum">
              <a:rPr lang="en-US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23873-2388-4CAE-AD65-4941B49CB82A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4554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23873-2388-4CAE-AD65-4941B49CB82A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92621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23873-2388-4CAE-AD65-4941B49CB82A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0683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AE110-0887-442A-B5A2-693528B9E910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13888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AE110-0887-442A-B5A2-693528B9E910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13888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AE110-0887-442A-B5A2-693528B9E910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13888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AE110-0887-442A-B5A2-693528B9E910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13888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AE110-0887-442A-B5A2-693528B9E910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13888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AE110-0887-442A-B5A2-693528B9E910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13888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AE110-0887-442A-B5A2-693528B9E910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138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63D76B4-AAC3-4D96-9FE5-CC04F1F8B1FA}" type="slidenum">
              <a:rPr lang="en-US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AE110-0887-442A-B5A2-693528B9E910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13888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AE110-0887-442A-B5A2-693528B9E910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13888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AE110-0887-442A-B5A2-693528B9E910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13888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AE110-0887-442A-B5A2-693528B9E910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13888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AE110-0887-442A-B5A2-693528B9E910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13888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AE110-0887-442A-B5A2-693528B9E910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13888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AE110-0887-442A-B5A2-693528B9E910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13888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AE110-0887-442A-B5A2-693528B9E910}" type="slidenum">
              <a:rPr lang="en-US" smtClean="0">
                <a:solidFill>
                  <a:prstClr val="black"/>
                </a:solidFill>
              </a:rPr>
              <a:pPr/>
              <a:t>57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13888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AE110-0887-442A-B5A2-693528B9E910}" type="slidenum">
              <a:rPr lang="en-US" smtClean="0">
                <a:solidFill>
                  <a:prstClr val="black"/>
                </a:solidFill>
              </a:rPr>
              <a:pPr/>
              <a:t>58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13888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23873-2388-4CAE-AD65-4941B49CB82A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6983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63D76B4-AAC3-4D96-9FE5-CC04F1F8B1FA}" type="slidenum">
              <a:rPr lang="en-US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23873-2388-4CAE-AD65-4941B49CB82A}" type="slidenum">
              <a:rPr lang="en-US" smtClean="0"/>
              <a:pPr/>
              <a:t>60</a:t>
            </a:fld>
            <a:endParaRPr lang="en-US" dirty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23873-2388-4CAE-AD65-4941B49CB82A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23448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3635E7-562C-4370-A6B4-34380353E286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72924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do you get there?</a:t>
            </a:r>
            <a:r>
              <a:rPr lang="en-US" baseline="0" dirty="0" smtClean="0"/>
              <a:t> Depends on where you are today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3635E7-562C-4370-A6B4-34380353E286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77092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23873-2388-4CAE-AD65-4941B49CB82A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96227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23873-2388-4CAE-AD65-4941B49CB82A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21063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23873-2388-4CAE-AD65-4941B49CB82A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21063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23873-2388-4CAE-AD65-4941B49CB82A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21063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23873-2388-4CAE-AD65-4941B49CB82A}" type="slidenum">
              <a:rPr lang="en-US" smtClean="0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21063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23873-2388-4CAE-AD65-4941B49CB82A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210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D751C40-FFE3-4065-88A1-9B0099BD9BC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23873-2388-4CAE-AD65-4941B49CB82A}" type="slidenum">
              <a:rPr lang="en-US" smtClean="0"/>
              <a:pPr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21063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23873-2388-4CAE-AD65-4941B49CB82A}" type="slidenum">
              <a:rPr lang="en-US" smtClean="0"/>
              <a:pPr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08239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23873-2388-4CAE-AD65-4941B49CB82A}" type="slidenum">
              <a:rPr lang="en-US" smtClean="0"/>
              <a:pPr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93226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23873-2388-4CAE-AD65-4941B49CB82A}" type="slidenum">
              <a:rPr lang="en-US" smtClean="0"/>
              <a:pPr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51157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23873-2388-4CAE-AD65-4941B49CB82A}" type="slidenum">
              <a:rPr lang="en-US" smtClean="0"/>
              <a:pPr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21063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23873-2388-4CAE-AD65-4941B49CB82A}" type="slidenum">
              <a:rPr lang="en-US" smtClean="0"/>
              <a:pPr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21063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23873-2388-4CAE-AD65-4941B49CB82A}" type="slidenum">
              <a:rPr lang="en-US" smtClean="0"/>
              <a:pPr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21063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23873-2388-4CAE-AD65-4941B49CB82A}" type="slidenum">
              <a:rPr lang="en-US" smtClean="0"/>
              <a:pPr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21063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23873-2388-4CAE-AD65-4941B49CB82A}" type="slidenum">
              <a:rPr lang="en-US" smtClean="0"/>
              <a:pPr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21063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23873-2388-4CAE-AD65-4941B49CB82A}" type="slidenum">
              <a:rPr lang="en-US" smtClean="0"/>
              <a:pPr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044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63D76B4-AAC3-4D96-9FE5-CC04F1F8B1FA}" type="slidenum">
              <a:rPr lang="en-US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23873-2388-4CAE-AD65-4941B49CB82A}" type="slidenum">
              <a:rPr lang="en-US" smtClean="0"/>
              <a:pPr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21063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23873-2388-4CAE-AD65-4941B49CB82A}" type="slidenum">
              <a:rPr lang="en-US" smtClean="0"/>
              <a:pPr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21063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23873-2388-4CAE-AD65-4941B49CB82A}" type="slidenum">
              <a:rPr lang="en-US" smtClean="0"/>
              <a:pPr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21063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23873-2388-4CAE-AD65-4941B49CB82A}" type="slidenum">
              <a:rPr lang="en-US" smtClean="0"/>
              <a:pPr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21063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23873-2388-4CAE-AD65-4941B49CB82A}" type="slidenum">
              <a:rPr lang="en-US" smtClean="0"/>
              <a:pPr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21063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do you get there?</a:t>
            </a:r>
            <a:r>
              <a:rPr lang="en-US" baseline="0" dirty="0" smtClean="0"/>
              <a:t> Depends on where you are today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3635E7-562C-4370-A6B4-34380353E286}" type="slidenum">
              <a:rPr lang="en-US" smtClean="0"/>
              <a:pPr>
                <a:defRPr/>
              </a:pPr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77092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23873-2388-4CAE-AD65-4941B49CB82A}" type="slidenum">
              <a:rPr lang="en-US" smtClean="0"/>
              <a:pPr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21063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do you get there?</a:t>
            </a:r>
            <a:r>
              <a:rPr lang="en-US" baseline="0" dirty="0" smtClean="0"/>
              <a:t> Depends on where you are today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3635E7-562C-4370-A6B4-34380353E286}" type="slidenum">
              <a:rPr lang="en-US" smtClean="0"/>
              <a:pPr>
                <a:defRPr/>
              </a:pPr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77092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23873-2388-4CAE-AD65-4941B49CB82A}" type="slidenum">
              <a:rPr lang="en-US" smtClean="0"/>
              <a:pPr/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21063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23873-2388-4CAE-AD65-4941B49CB82A}" type="slidenum">
              <a:rPr lang="en-US" smtClean="0"/>
              <a:pPr/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210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63D76B4-AAC3-4D96-9FE5-CC04F1F8B1FA}" type="slidenum">
              <a:rPr lang="en-US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23873-2388-4CAE-AD65-4941B49CB82A}" type="slidenum">
              <a:rPr lang="en-US" smtClean="0"/>
              <a:pPr/>
              <a:t>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21063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23873-2388-4CAE-AD65-4941B49CB82A}" type="slidenum">
              <a:rPr lang="en-US" smtClean="0"/>
              <a:pPr/>
              <a:t>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210636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23873-2388-4CAE-AD65-4941B49CB82A}" type="slidenum">
              <a:rPr lang="en-US" smtClean="0"/>
              <a:pPr/>
              <a:t>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210636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23873-2388-4CAE-AD65-4941B49CB82A}" type="slidenum">
              <a:rPr lang="en-US" smtClean="0"/>
              <a:pPr/>
              <a:t>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210636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23873-2388-4CAE-AD65-4941B49CB82A}" type="slidenum">
              <a:rPr lang="en-US" smtClean="0"/>
              <a:pPr/>
              <a:t>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21063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63D76B4-AAC3-4D96-9FE5-CC04F1F8B1FA}" type="slidenum">
              <a:rPr lang="en-US">
                <a:solidFill>
                  <a:prstClr val="black"/>
                </a:solidFill>
              </a:rPr>
              <a:pPr>
                <a:defRPr/>
              </a:pPr>
              <a:t>95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23873-2388-4CAE-AD65-4941B49CB82A}" type="slidenum">
              <a:rPr lang="en-US" smtClean="0"/>
              <a:pPr/>
              <a:t>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21063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23873-2388-4CAE-AD65-4941B49CB82A}" type="slidenum">
              <a:rPr lang="en-US" smtClean="0"/>
              <a:pPr/>
              <a:t>97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210636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63D76B4-AAC3-4D96-9FE5-CC04F1F8B1FA}" type="slidenum">
              <a:rPr lang="en-US">
                <a:solidFill>
                  <a:prstClr val="black"/>
                </a:solidFill>
              </a:rPr>
              <a:pPr>
                <a:defRPr/>
              </a:pPr>
              <a:t>98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45"/>
            <a:ext cx="1036050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444" y="6356370"/>
            <a:ext cx="2844059" cy="365125"/>
          </a:xfrm>
          <a:prstGeom prst="rect">
            <a:avLst/>
          </a:prstGeom>
        </p:spPr>
        <p:txBody>
          <a:bodyPr/>
          <a:lstStyle/>
          <a:p>
            <a:fld id="{4451813B-4FE4-4058-8F30-79B33CAEEEF6}" type="datetimeFigureOut">
              <a:rPr lang="en-US" smtClean="0"/>
              <a:pPr/>
              <a:t>2/1/2016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356370"/>
            <a:ext cx="385979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5326" y="6356370"/>
            <a:ext cx="2844059" cy="365125"/>
          </a:xfrm>
          <a:prstGeom prst="rect">
            <a:avLst/>
          </a:prstGeom>
        </p:spPr>
        <p:txBody>
          <a:bodyPr/>
          <a:lstStyle/>
          <a:p>
            <a:fld id="{38BDCBCF-C68A-447E-9F4E-17FA11848B8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57"/>
            <a:ext cx="274248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57"/>
            <a:ext cx="802431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444" y="6356370"/>
            <a:ext cx="2844059" cy="365125"/>
          </a:xfrm>
          <a:prstGeom prst="rect">
            <a:avLst/>
          </a:prstGeom>
        </p:spPr>
        <p:txBody>
          <a:bodyPr/>
          <a:lstStyle/>
          <a:p>
            <a:fld id="{4451813B-4FE4-4058-8F30-79B33CAEEEF6}" type="datetimeFigureOut">
              <a:rPr lang="en-US" smtClean="0"/>
              <a:pPr/>
              <a:t>2/1/2016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356370"/>
            <a:ext cx="385979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5326" y="6356370"/>
            <a:ext cx="2844059" cy="365125"/>
          </a:xfrm>
          <a:prstGeom prst="rect">
            <a:avLst/>
          </a:prstGeom>
        </p:spPr>
        <p:txBody>
          <a:bodyPr/>
          <a:lstStyle/>
          <a:p>
            <a:fld id="{38BDCBCF-C68A-447E-9F4E-17FA11848B8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2248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40"/>
            <a:ext cx="10360501" cy="1470025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74BF8-0AB2-4ECC-8C2B-F463DF34F2CD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2/1/2016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F6D3D-BD50-4E8E-A271-6432374D4CF5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2184707" y="6324614"/>
            <a:ext cx="7643505" cy="461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9" tIns="45705" rIns="91409" bIns="45705">
            <a:spAutoFit/>
          </a:bodyPr>
          <a:lstStyle>
            <a:defPPr>
              <a:defRPr lang="en-US"/>
            </a:defPPr>
            <a:lvl1pPr marL="0" indent="0" eaLnBrk="0" hangingPunct="0">
              <a:spcBef>
                <a:spcPct val="20000"/>
              </a:spcBef>
              <a:buFont typeface="Arial" charset="0"/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indent="0" algn="ctr" eaLnBrk="0" hangingPunct="0">
              <a:spcBef>
                <a:spcPct val="20000"/>
              </a:spcBef>
              <a:buFont typeface="Arial" charset="0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</a:defRPr>
            </a:lvl2pPr>
            <a:lvl3pPr indent="0" algn="ctr" eaLnBrk="0" hangingPunct="0">
              <a:spcBef>
                <a:spcPct val="20000"/>
              </a:spcBef>
              <a:buFont typeface="Arial" charset="0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</a:defRPr>
            </a:lvl3pPr>
            <a:lvl4pPr indent="0" algn="ctr" eaLnBrk="0" hangingPunct="0">
              <a:spcBef>
                <a:spcPct val="20000"/>
              </a:spcBef>
              <a:buFont typeface="Arial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4pPr>
            <a:lvl5pPr indent="0" algn="ctr" eaLnBrk="0" hangingPunct="0">
              <a:spcBef>
                <a:spcPct val="20000"/>
              </a:spcBef>
              <a:buFont typeface="Arial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5pPr>
            <a:lvl6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6pPr>
            <a:lvl7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7pPr>
            <a:lvl8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8pPr>
            <a:lvl9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9pPr>
          </a:lstStyle>
          <a:p>
            <a:pPr defTabSz="914097">
              <a:defRPr/>
            </a:pPr>
            <a:r>
              <a:rPr lang="en-US" sz="2400" dirty="0"/>
              <a:t>Jim Sterne    </a:t>
            </a:r>
            <a:r>
              <a:rPr lang="en-US" sz="2400" dirty="0" smtClean="0"/>
              <a:t>–  </a:t>
            </a:r>
            <a:r>
              <a:rPr lang="en-US" sz="2400" dirty="0"/>
              <a:t>emetrics.org     –     @jimsterne    –    </a:t>
            </a:r>
            <a:r>
              <a:rPr lang="en-US" sz="2400" dirty="0" smtClean="0"/>
              <a:t>#</a:t>
            </a:r>
            <a:r>
              <a:rPr lang="en-US" sz="2400" dirty="0" err="1"/>
              <a:t>spwk</a:t>
            </a:r>
            <a:r>
              <a:rPr lang="en-US" sz="2400" dirty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91667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3309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15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96DF9-E34F-44A7-A328-B0F08F89CE4D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2/1/2016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F72E3-FB54-4824-8E6A-9B1EAF800768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3440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6"/>
            <a:ext cx="5383398" cy="4525963"/>
          </a:xfrm>
        </p:spPr>
        <p:txBody>
          <a:bodyPr/>
          <a:lstStyle>
            <a:lvl1pPr>
              <a:buNone/>
              <a:defRPr sz="2800"/>
            </a:lvl1pPr>
            <a:lvl2pPr>
              <a:buNone/>
              <a:defRPr sz="2400"/>
            </a:lvl2pPr>
            <a:lvl3pPr>
              <a:buNone/>
              <a:defRPr sz="2000"/>
            </a:lvl3pPr>
            <a:lvl4pPr>
              <a:buNone/>
              <a:defRPr sz="1800"/>
            </a:lvl4pPr>
            <a:lvl5pPr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6"/>
            <a:ext cx="5383398" cy="4525963"/>
          </a:xfrm>
        </p:spPr>
        <p:txBody>
          <a:bodyPr/>
          <a:lstStyle>
            <a:lvl1pPr>
              <a:buNone/>
              <a:defRPr sz="2800"/>
            </a:lvl1pPr>
            <a:lvl2pPr>
              <a:buNone/>
              <a:defRPr sz="2400"/>
            </a:lvl2pPr>
            <a:lvl3pPr>
              <a:buNone/>
              <a:defRPr sz="2000"/>
            </a:lvl3pPr>
            <a:lvl4pPr>
              <a:buNone/>
              <a:defRPr sz="1800"/>
            </a:lvl4pPr>
            <a:lvl5pPr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821C1-7B07-4285-94B0-5A253581C738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2/1/2016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AA935-7F3E-48D4-BB29-79FB26883401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4395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buNone/>
              <a:defRPr sz="2400"/>
            </a:lvl1pPr>
            <a:lvl2pPr>
              <a:buNone/>
              <a:defRPr sz="2000"/>
            </a:lvl2pPr>
            <a:lvl3pPr>
              <a:buNone/>
              <a:defRPr sz="1800"/>
            </a:lvl3pPr>
            <a:lvl4pPr>
              <a:buNone/>
              <a:defRPr sz="1600"/>
            </a:lvl4pPr>
            <a:lvl5pPr>
              <a:buNone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buNone/>
              <a:defRPr sz="2400"/>
            </a:lvl1pPr>
            <a:lvl2pPr>
              <a:buNone/>
              <a:defRPr sz="2000"/>
            </a:lvl2pPr>
            <a:lvl3pPr>
              <a:buNone/>
              <a:defRPr sz="1800"/>
            </a:lvl3pPr>
            <a:lvl4pPr>
              <a:buNone/>
              <a:defRPr sz="1600"/>
            </a:lvl4pPr>
            <a:lvl5pPr>
              <a:buNone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B8551-2F31-48C6-8434-1FDAB241CA20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2/1/2016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B4AFC-E084-4C79-A65D-4E25D92303A7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8592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2D3F9-CE7D-4271-BFDF-2FA364622DA6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2/1/2016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02E18-DCFC-484B-85EA-538710B9982E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0623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F51ED-D0BB-488D-9D28-39441DB853DC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2/1/2016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DAE63-A944-4C30-AE40-ADDD7E45D20C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6989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51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65"/>
            <a:ext cx="6813892" cy="5853113"/>
          </a:xfrm>
        </p:spPr>
        <p:txBody>
          <a:bodyPr/>
          <a:lstStyle>
            <a:lvl1pPr>
              <a:buNone/>
              <a:defRPr sz="3200"/>
            </a:lvl1pPr>
            <a:lvl2pPr>
              <a:buNone/>
              <a:defRPr sz="2800"/>
            </a:lvl2pPr>
            <a:lvl3pPr>
              <a:buNone/>
              <a:defRPr sz="2400"/>
            </a:lvl3pPr>
            <a:lvl4pPr>
              <a:buNone/>
              <a:defRPr sz="2000"/>
            </a:lvl4pPr>
            <a:lvl5pPr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51" y="1435103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23A35-28F2-4C4D-BECD-47E349303EA0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2/1/2016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90B1B-09E9-4491-A72A-A652C131C77C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3676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E3DC9-CDD9-4CC4-9E91-FFD0581DF0F1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2/1/2016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951E9-FD8D-4F10-B85E-AC643E3CA11A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1424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62394-66C0-46FD-A4EB-BBF75A6FDADC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2/1/2016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43B57-26BA-4F8A-A694-06668F238689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4221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53"/>
            <a:ext cx="274248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53"/>
            <a:ext cx="8024310" cy="5851525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1F621-9C4C-4200-A8C2-5D97A4F30662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2/1/2016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F10D1-1E6F-48B5-A4E0-49F192DF36C7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3756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37"/>
            <a:ext cx="1036050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719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925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6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4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2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3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3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444" y="6356357"/>
            <a:ext cx="2844059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pPr defTabSz="914097"/>
            <a:fld id="{4451813B-4FE4-4058-8F30-79B33CAEEEF6}" type="datetimeFigureOut">
              <a:rPr lang="en-US" smtClean="0">
                <a:solidFill>
                  <a:prstClr val="white"/>
                </a:solidFill>
              </a:rPr>
              <a:pPr defTabSz="914097"/>
              <a:t>2/1/2016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356357"/>
            <a:ext cx="3859795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pPr defTabSz="914097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5326" y="6356357"/>
            <a:ext cx="2844059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pPr defTabSz="914097"/>
            <a:fld id="{38BDCBCF-C68A-447E-9F4E-17FA11848B8D}" type="slidenum">
              <a:rPr lang="en-US" smtClean="0">
                <a:solidFill>
                  <a:prstClr val="white"/>
                </a:solidFill>
              </a:rPr>
              <a:pPr defTabSz="914097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879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6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6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444" y="6356357"/>
            <a:ext cx="2844059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pPr defTabSz="914097"/>
            <a:fld id="{4451813B-4FE4-4058-8F30-79B33CAEEEF6}" type="datetimeFigureOut">
              <a:rPr lang="en-US" smtClean="0">
                <a:solidFill>
                  <a:prstClr val="white"/>
                </a:solidFill>
              </a:rPr>
              <a:pPr defTabSz="914097"/>
              <a:t>2/1/2016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4515" y="6356357"/>
            <a:ext cx="3859795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pPr defTabSz="914097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5326" y="6356357"/>
            <a:ext cx="2844059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pPr defTabSz="914097"/>
            <a:fld id="{38BDCBCF-C68A-447E-9F4E-17FA11848B8D}" type="slidenum">
              <a:rPr lang="en-US" smtClean="0">
                <a:solidFill>
                  <a:prstClr val="white"/>
                </a:solidFill>
              </a:rPr>
              <a:pPr defTabSz="914097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884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4"/>
            <a:ext cx="538551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9" indent="0">
              <a:buNone/>
              <a:defRPr sz="2000" b="1"/>
            </a:lvl2pPr>
            <a:lvl3pPr marL="914097" indent="0">
              <a:buNone/>
              <a:defRPr sz="1800" b="1"/>
            </a:lvl3pPr>
            <a:lvl4pPr marL="1371146" indent="0">
              <a:buNone/>
              <a:defRPr sz="1600" b="1"/>
            </a:lvl4pPr>
            <a:lvl5pPr marL="1828194" indent="0">
              <a:buNone/>
              <a:defRPr sz="1600" b="1"/>
            </a:lvl5pPr>
            <a:lvl6pPr marL="2285240" indent="0">
              <a:buNone/>
              <a:defRPr sz="1600" b="1"/>
            </a:lvl6pPr>
            <a:lvl7pPr marL="2742291" indent="0">
              <a:buNone/>
              <a:defRPr sz="1600" b="1"/>
            </a:lvl7pPr>
            <a:lvl8pPr marL="3199339" indent="0">
              <a:buNone/>
              <a:defRPr sz="1600" b="1"/>
            </a:lvl8pPr>
            <a:lvl9pPr marL="365638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60" y="1535114"/>
            <a:ext cx="538763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9" indent="0">
              <a:buNone/>
              <a:defRPr sz="2000" b="1"/>
            </a:lvl2pPr>
            <a:lvl3pPr marL="914097" indent="0">
              <a:buNone/>
              <a:defRPr sz="1800" b="1"/>
            </a:lvl3pPr>
            <a:lvl4pPr marL="1371146" indent="0">
              <a:buNone/>
              <a:defRPr sz="1600" b="1"/>
            </a:lvl4pPr>
            <a:lvl5pPr marL="1828194" indent="0">
              <a:buNone/>
              <a:defRPr sz="1600" b="1"/>
            </a:lvl5pPr>
            <a:lvl6pPr marL="2285240" indent="0">
              <a:buNone/>
              <a:defRPr sz="1600" b="1"/>
            </a:lvl6pPr>
            <a:lvl7pPr marL="2742291" indent="0">
              <a:buNone/>
              <a:defRPr sz="1600" b="1"/>
            </a:lvl7pPr>
            <a:lvl8pPr marL="3199339" indent="0">
              <a:buNone/>
              <a:defRPr sz="1600" b="1"/>
            </a:lvl8pPr>
            <a:lvl9pPr marL="365638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60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444" y="6356357"/>
            <a:ext cx="2844059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pPr defTabSz="914097"/>
            <a:fld id="{4451813B-4FE4-4058-8F30-79B33CAEEEF6}" type="datetimeFigureOut">
              <a:rPr lang="en-US" smtClean="0">
                <a:solidFill>
                  <a:prstClr val="white"/>
                </a:solidFill>
              </a:rPr>
              <a:pPr defTabSz="914097"/>
              <a:t>2/1/2016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4515" y="6356357"/>
            <a:ext cx="3859795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pPr defTabSz="914097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5326" y="6356357"/>
            <a:ext cx="2844059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pPr defTabSz="914097"/>
            <a:fld id="{38BDCBCF-C68A-447E-9F4E-17FA11848B8D}" type="slidenum">
              <a:rPr lang="en-US" smtClean="0">
                <a:solidFill>
                  <a:prstClr val="white"/>
                </a:solidFill>
              </a:rPr>
              <a:pPr defTabSz="914097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903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444" y="6356357"/>
            <a:ext cx="2844059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pPr defTabSz="914097"/>
            <a:fld id="{4451813B-4FE4-4058-8F30-79B33CAEEEF6}" type="datetimeFigureOut">
              <a:rPr lang="en-US" smtClean="0">
                <a:solidFill>
                  <a:prstClr val="white"/>
                </a:solidFill>
              </a:rPr>
              <a:pPr defTabSz="914097"/>
              <a:t>2/1/2016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4515" y="6356357"/>
            <a:ext cx="3859795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pPr defTabSz="914097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5326" y="6356357"/>
            <a:ext cx="2844059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pPr defTabSz="914097"/>
            <a:fld id="{38BDCBCF-C68A-447E-9F4E-17FA11848B8D}" type="slidenum">
              <a:rPr lang="en-US" smtClean="0">
                <a:solidFill>
                  <a:prstClr val="white"/>
                </a:solidFill>
              </a:rPr>
              <a:pPr defTabSz="914097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708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19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444" y="6356357"/>
            <a:ext cx="2844059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pPr defTabSz="914097"/>
            <a:fld id="{4451813B-4FE4-4058-8F30-79B33CAEEEF6}" type="datetimeFigureOut">
              <a:rPr lang="en-US" smtClean="0">
                <a:solidFill>
                  <a:prstClr val="white"/>
                </a:solidFill>
              </a:rPr>
              <a:pPr defTabSz="914097"/>
              <a:t>2/1/2016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4515" y="6356357"/>
            <a:ext cx="3859795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pPr defTabSz="914097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5326" y="6356357"/>
            <a:ext cx="2844059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pPr defTabSz="914097"/>
            <a:fld id="{38BDCBCF-C68A-447E-9F4E-17FA11848B8D}" type="slidenum">
              <a:rPr lang="en-US" smtClean="0">
                <a:solidFill>
                  <a:prstClr val="white"/>
                </a:solidFill>
              </a:rPr>
              <a:pPr defTabSz="914097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249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54" y="273050"/>
            <a:ext cx="4010039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62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54" y="1435104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097" indent="0">
              <a:buNone/>
              <a:defRPr sz="1000"/>
            </a:lvl3pPr>
            <a:lvl4pPr marL="1371146" indent="0">
              <a:buNone/>
              <a:defRPr sz="900"/>
            </a:lvl4pPr>
            <a:lvl5pPr marL="1828194" indent="0">
              <a:buNone/>
              <a:defRPr sz="900"/>
            </a:lvl5pPr>
            <a:lvl6pPr marL="2285240" indent="0">
              <a:buNone/>
              <a:defRPr sz="900"/>
            </a:lvl6pPr>
            <a:lvl7pPr marL="2742291" indent="0">
              <a:buNone/>
              <a:defRPr sz="900"/>
            </a:lvl7pPr>
            <a:lvl8pPr marL="3199339" indent="0">
              <a:buNone/>
              <a:defRPr sz="900"/>
            </a:lvl8pPr>
            <a:lvl9pPr marL="365638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444" y="6356357"/>
            <a:ext cx="2844059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pPr defTabSz="914097"/>
            <a:fld id="{4451813B-4FE4-4058-8F30-79B33CAEEEF6}" type="datetimeFigureOut">
              <a:rPr lang="en-US" smtClean="0">
                <a:solidFill>
                  <a:prstClr val="white"/>
                </a:solidFill>
              </a:rPr>
              <a:pPr defTabSz="914097"/>
              <a:t>2/1/2016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4515" y="6356357"/>
            <a:ext cx="3859795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pPr defTabSz="914097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5326" y="6356357"/>
            <a:ext cx="2844059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pPr defTabSz="914097"/>
            <a:fld id="{38BDCBCF-C68A-447E-9F4E-17FA11848B8D}" type="slidenum">
              <a:rPr lang="en-US" smtClean="0">
                <a:solidFill>
                  <a:prstClr val="white"/>
                </a:solidFill>
              </a:rPr>
              <a:pPr defTabSz="914097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973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2"/>
            <a:ext cx="7313295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49" indent="0">
              <a:buNone/>
              <a:defRPr sz="2800"/>
            </a:lvl2pPr>
            <a:lvl3pPr marL="914097" indent="0">
              <a:buNone/>
              <a:defRPr sz="2400"/>
            </a:lvl3pPr>
            <a:lvl4pPr marL="1371146" indent="0">
              <a:buNone/>
              <a:defRPr sz="2000"/>
            </a:lvl4pPr>
            <a:lvl5pPr marL="1828194" indent="0">
              <a:buNone/>
              <a:defRPr sz="2000"/>
            </a:lvl5pPr>
            <a:lvl6pPr marL="2285240" indent="0">
              <a:buNone/>
              <a:defRPr sz="2000"/>
            </a:lvl6pPr>
            <a:lvl7pPr marL="2742291" indent="0">
              <a:buNone/>
              <a:defRPr sz="2000"/>
            </a:lvl7pPr>
            <a:lvl8pPr marL="3199339" indent="0">
              <a:buNone/>
              <a:defRPr sz="2000"/>
            </a:lvl8pPr>
            <a:lvl9pPr marL="3656384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46"/>
            <a:ext cx="7313295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097" indent="0">
              <a:buNone/>
              <a:defRPr sz="1000"/>
            </a:lvl3pPr>
            <a:lvl4pPr marL="1371146" indent="0">
              <a:buNone/>
              <a:defRPr sz="900"/>
            </a:lvl4pPr>
            <a:lvl5pPr marL="1828194" indent="0">
              <a:buNone/>
              <a:defRPr sz="900"/>
            </a:lvl5pPr>
            <a:lvl6pPr marL="2285240" indent="0">
              <a:buNone/>
              <a:defRPr sz="900"/>
            </a:lvl6pPr>
            <a:lvl7pPr marL="2742291" indent="0">
              <a:buNone/>
              <a:defRPr sz="900"/>
            </a:lvl7pPr>
            <a:lvl8pPr marL="3199339" indent="0">
              <a:buNone/>
              <a:defRPr sz="900"/>
            </a:lvl8pPr>
            <a:lvl9pPr marL="365638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444" y="6356357"/>
            <a:ext cx="2844059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pPr defTabSz="914097"/>
            <a:fld id="{4451813B-4FE4-4058-8F30-79B33CAEEEF6}" type="datetimeFigureOut">
              <a:rPr lang="en-US" smtClean="0">
                <a:solidFill>
                  <a:prstClr val="white"/>
                </a:solidFill>
              </a:rPr>
              <a:pPr defTabSz="914097"/>
              <a:t>2/1/2016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4515" y="6356357"/>
            <a:ext cx="3859795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pPr defTabSz="914097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5326" y="6356357"/>
            <a:ext cx="2844059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pPr defTabSz="914097"/>
            <a:fld id="{38BDCBCF-C68A-447E-9F4E-17FA11848B8D}" type="slidenum">
              <a:rPr lang="en-US" smtClean="0">
                <a:solidFill>
                  <a:prstClr val="white"/>
                </a:solidFill>
              </a:rPr>
              <a:pPr defTabSz="914097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139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444" y="6356357"/>
            <a:ext cx="2844059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pPr defTabSz="914097"/>
            <a:fld id="{4451813B-4FE4-4058-8F30-79B33CAEEEF6}" type="datetimeFigureOut">
              <a:rPr lang="en-US" smtClean="0">
                <a:solidFill>
                  <a:prstClr val="white"/>
                </a:solidFill>
              </a:rPr>
              <a:pPr defTabSz="914097"/>
              <a:t>2/1/2016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356357"/>
            <a:ext cx="3859795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pPr defTabSz="914097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5326" y="6356357"/>
            <a:ext cx="2844059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pPr defTabSz="914097"/>
            <a:fld id="{38BDCBCF-C68A-447E-9F4E-17FA11848B8D}" type="slidenum">
              <a:rPr lang="en-US" smtClean="0">
                <a:solidFill>
                  <a:prstClr val="white"/>
                </a:solidFill>
              </a:rPr>
              <a:pPr defTabSz="914097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588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1"/>
            <a:ext cx="274248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1"/>
            <a:ext cx="802431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444" y="6356357"/>
            <a:ext cx="2844059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pPr defTabSz="914097"/>
            <a:fld id="{4451813B-4FE4-4058-8F30-79B33CAEEEF6}" type="datetimeFigureOut">
              <a:rPr lang="en-US" smtClean="0">
                <a:solidFill>
                  <a:prstClr val="white"/>
                </a:solidFill>
              </a:rPr>
              <a:pPr defTabSz="914097"/>
              <a:t>2/1/2016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356357"/>
            <a:ext cx="3859795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pPr defTabSz="914097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5326" y="6356357"/>
            <a:ext cx="2844059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pPr defTabSz="914097"/>
            <a:fld id="{38BDCBCF-C68A-447E-9F4E-17FA11848B8D}" type="slidenum">
              <a:rPr lang="en-US" smtClean="0">
                <a:solidFill>
                  <a:prstClr val="white"/>
                </a:solidFill>
              </a:rPr>
              <a:pPr defTabSz="914097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641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2416339" y="1151930"/>
            <a:ext cx="7356147" cy="2321719"/>
          </a:xfrm>
          <a:prstGeom prst="rect">
            <a:avLst/>
          </a:prstGeom>
          <a:ln w="12700">
            <a:miter lim="400000"/>
          </a:ln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4300" b="1">
                <a:solidFill>
                  <a:srgbClr val="C91E3B"/>
                </a:solidFill>
                <a:uFill>
                  <a:solidFill>
                    <a:srgbClr val="C91E3B"/>
                  </a:solidFill>
                </a:uFill>
              </a:rPr>
              <a:t>Title Text</a:t>
            </a:r>
          </a:p>
        </p:txBody>
      </p:sp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xfrm>
            <a:off x="2416339" y="3536156"/>
            <a:ext cx="7356147" cy="794743"/>
          </a:xfrm>
          <a:prstGeom prst="rect">
            <a:avLst/>
          </a:prstGeom>
          <a:ln>
            <a:miter lim="400000"/>
          </a:ln>
        </p:spPr>
        <p:txBody>
          <a:bodyPr/>
          <a:lstStyle>
            <a:lvl1pPr algn="ctr" defTabSz="292042">
              <a:spcBef>
                <a:spcPts val="0"/>
              </a:spcBef>
              <a:buClrTx/>
              <a:buFontTx/>
              <a:defRPr sz="2500"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algn="ctr" defTabSz="292042">
              <a:spcBef>
                <a:spcPts val="0"/>
              </a:spcBef>
              <a:buClrTx/>
              <a:buFontTx/>
              <a:defRPr sz="2500"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algn="ctr" defTabSz="292042">
              <a:spcBef>
                <a:spcPts val="0"/>
              </a:spcBef>
              <a:buClrTx/>
              <a:buFontTx/>
              <a:defRPr sz="2500"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algn="ctr" defTabSz="292042">
              <a:spcBef>
                <a:spcPts val="0"/>
              </a:spcBef>
              <a:buClrTx/>
              <a:buFontTx/>
              <a:defRPr sz="2500"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algn="ctr" defTabSz="292042">
              <a:spcBef>
                <a:spcPts val="0"/>
              </a:spcBef>
              <a:buClrTx/>
              <a:buFontTx/>
              <a:defRPr sz="2500">
                <a:uFillTx/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 lvl="0">
              <a:defRPr sz="1800"/>
            </a:pPr>
            <a:r>
              <a:rPr sz="2500"/>
              <a:t>Body Level One</a:t>
            </a:r>
          </a:p>
          <a:p>
            <a:pPr lvl="1">
              <a:defRPr sz="1800"/>
            </a:pPr>
            <a:r>
              <a:rPr sz="2500"/>
              <a:t>Body Level Two</a:t>
            </a:r>
          </a:p>
          <a:p>
            <a:pPr lvl="2">
              <a:defRPr sz="1800"/>
            </a:pPr>
            <a:r>
              <a:rPr sz="2500"/>
              <a:t>Body Level Three</a:t>
            </a:r>
          </a:p>
          <a:p>
            <a:pPr lvl="3">
              <a:defRPr sz="1800"/>
            </a:pPr>
            <a:r>
              <a:rPr sz="2500"/>
              <a:t>Body Level Four</a:t>
            </a:r>
          </a:p>
          <a:p>
            <a:pPr lvl="4">
              <a:defRPr sz="1800"/>
            </a:pPr>
            <a:r>
              <a:rPr sz="25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270472826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2416339" y="178593"/>
            <a:ext cx="7356147" cy="1714501"/>
          </a:xfrm>
          <a:prstGeom prst="rect">
            <a:avLst/>
          </a:prstGeom>
          <a:ln w="12700">
            <a:miter lim="400000"/>
          </a:ln>
        </p:spPr>
        <p:txBody>
          <a:bodyPr lIns="35711" tIns="35711" rIns="35711" bIns="35711" anchor="ctr"/>
          <a:lstStyle/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4300" b="1">
                <a:solidFill>
                  <a:srgbClr val="C91E3B"/>
                </a:solidFill>
                <a:uFill>
                  <a:solidFill>
                    <a:srgbClr val="C91E3B"/>
                  </a:solidFill>
                </a:uFill>
              </a:rP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2416339" y="1946672"/>
            <a:ext cx="7356147" cy="4018360"/>
          </a:xfrm>
          <a:prstGeom prst="rect">
            <a:avLst/>
          </a:prstGeom>
          <a:ln>
            <a:miter lim="400000"/>
          </a:ln>
        </p:spPr>
        <p:txBody>
          <a:bodyPr numCol="2" spcCol="367829"/>
          <a:lstStyle>
            <a:lvl1pPr marL="498702" indent="-339983" defTabSz="292042">
              <a:spcBef>
                <a:spcPts val="1900"/>
              </a:spcBef>
              <a:buClrTx/>
              <a:buSzPct val="171000"/>
              <a:buFontTx/>
              <a:buChar char="•"/>
              <a:defRPr sz="2200"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720907" indent="-339983" defTabSz="292042">
              <a:spcBef>
                <a:spcPts val="1900"/>
              </a:spcBef>
              <a:buClrTx/>
              <a:buSzPct val="171000"/>
              <a:buFontTx/>
              <a:buChar char="•"/>
              <a:defRPr sz="2200"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943113" indent="-339983" defTabSz="292042">
              <a:spcBef>
                <a:spcPts val="1900"/>
              </a:spcBef>
              <a:buClrTx/>
              <a:buSzPct val="171000"/>
              <a:buFontTx/>
              <a:buChar char="•"/>
              <a:defRPr sz="2200"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1165318" indent="-339983" defTabSz="292042">
              <a:spcBef>
                <a:spcPts val="1900"/>
              </a:spcBef>
              <a:buClrTx/>
              <a:buSzPct val="171000"/>
              <a:buFontTx/>
              <a:buChar char="•"/>
              <a:defRPr sz="2200"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1387524" indent="-339983" defTabSz="292042">
              <a:spcBef>
                <a:spcPts val="1900"/>
              </a:spcBef>
              <a:buClrTx/>
              <a:buSzPct val="171000"/>
              <a:buFontTx/>
              <a:buChar char="•"/>
              <a:defRPr sz="2200">
                <a:uFillTx/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 lvl="0">
              <a:defRPr sz="1800"/>
            </a:pPr>
            <a:r>
              <a:rPr sz="2200"/>
              <a:t>Body Level One</a:t>
            </a:r>
          </a:p>
          <a:p>
            <a:pPr lvl="1">
              <a:defRPr sz="1800"/>
            </a:pPr>
            <a:r>
              <a:rPr sz="2200"/>
              <a:t>Body Level Two</a:t>
            </a:r>
          </a:p>
          <a:p>
            <a:pPr lvl="2">
              <a:defRPr sz="1800"/>
            </a:pPr>
            <a:r>
              <a:rPr sz="2200"/>
              <a:t>Body Level Three</a:t>
            </a:r>
          </a:p>
          <a:p>
            <a:pPr lvl="3">
              <a:defRPr sz="1800"/>
            </a:pPr>
            <a:r>
              <a:rPr sz="2200"/>
              <a:t>Body Level Four</a:t>
            </a:r>
          </a:p>
          <a:p>
            <a:pPr lvl="4">
              <a:defRPr sz="1800"/>
            </a:pPr>
            <a:r>
              <a:rPr sz="22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792591458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2416339" y="892969"/>
            <a:ext cx="7356147" cy="5072063"/>
          </a:xfrm>
          <a:prstGeom prst="rect">
            <a:avLst/>
          </a:prstGeom>
          <a:ln>
            <a:miter lim="400000"/>
          </a:ln>
        </p:spPr>
        <p:txBody>
          <a:bodyPr lIns="35711" tIns="35711" rIns="35711" bIns="35711" anchor="ctr"/>
          <a:lstStyle>
            <a:lvl1pPr marL="553246" indent="-394528" defTabSz="292042">
              <a:spcBef>
                <a:spcPts val="2400"/>
              </a:spcBef>
              <a:buClrTx/>
              <a:buSzPct val="171000"/>
              <a:buFontTx/>
              <a:buChar char="•"/>
              <a:defRPr sz="2900"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775452" indent="-394528" defTabSz="292042">
              <a:spcBef>
                <a:spcPts val="2400"/>
              </a:spcBef>
              <a:buClrTx/>
              <a:buSzPct val="171000"/>
              <a:buFontTx/>
              <a:buChar char="•"/>
              <a:defRPr sz="2900"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997657" indent="-394528" defTabSz="292042">
              <a:spcBef>
                <a:spcPts val="2400"/>
              </a:spcBef>
              <a:buClrTx/>
              <a:buSzPct val="171000"/>
              <a:buFontTx/>
              <a:buChar char="•"/>
              <a:defRPr sz="2900"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1219863" indent="-394528" defTabSz="292042">
              <a:spcBef>
                <a:spcPts val="2400"/>
              </a:spcBef>
              <a:buClrTx/>
              <a:buSzPct val="171000"/>
              <a:buFontTx/>
              <a:buChar char="•"/>
              <a:defRPr sz="2900"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1442069" indent="-394528" defTabSz="292042">
              <a:spcBef>
                <a:spcPts val="2400"/>
              </a:spcBef>
              <a:buClrTx/>
              <a:buSzPct val="171000"/>
              <a:buFontTx/>
              <a:buChar char="•"/>
              <a:defRPr sz="2900">
                <a:uFillTx/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 lvl="0">
              <a:defRPr sz="1800"/>
            </a:pPr>
            <a:r>
              <a:rPr sz="2900"/>
              <a:t>Body Level One</a:t>
            </a:r>
          </a:p>
          <a:p>
            <a:pPr lvl="1">
              <a:defRPr sz="1800"/>
            </a:pPr>
            <a:r>
              <a:rPr sz="2900"/>
              <a:t>Body Level Two</a:t>
            </a:r>
          </a:p>
          <a:p>
            <a:pPr lvl="2">
              <a:defRPr sz="1800"/>
            </a:pPr>
            <a:r>
              <a:rPr sz="2900"/>
              <a:t>Body Level Three</a:t>
            </a:r>
          </a:p>
          <a:p>
            <a:pPr lvl="3">
              <a:defRPr sz="1800"/>
            </a:pPr>
            <a:r>
              <a:rPr sz="2900"/>
              <a:t>Body Level Four</a:t>
            </a:r>
          </a:p>
          <a:p>
            <a:pPr lvl="4">
              <a:defRPr sz="1800"/>
            </a:pPr>
            <a:r>
              <a:rPr sz="29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045610620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76722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Title weith Picture Left, Body Copy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/>
          </p:cNvSpPr>
          <p:nvPr>
            <p:ph sz="half" idx="3"/>
          </p:nvPr>
        </p:nvSpPr>
        <p:spPr>
          <a:xfrm>
            <a:off x="1844988" y="1846659"/>
            <a:ext cx="3428108" cy="3164682"/>
          </a:xfrm>
          <a:prstGeom prst="rect">
            <a:avLst/>
          </a:prstGeom>
          <a:ln w="3175"/>
        </p:spPr>
        <p:txBody>
          <a:bodyPr lIns="21427" tIns="21427" rIns="21427" bIns="21427"/>
          <a:lstStyle/>
          <a:p>
            <a:pPr lvl="0" algn="ctr">
              <a:spcBef>
                <a:spcPts val="0"/>
              </a:spcBef>
              <a:buClrTx/>
              <a:buFontTx/>
              <a:defRPr sz="10400">
                <a:latin typeface="Gill Sans"/>
                <a:ea typeface="Gill Sans"/>
                <a:cs typeface="Gill Sans"/>
                <a:sym typeface="Gill Sans"/>
              </a:defRPr>
            </a:pPr>
            <a:endParaRPr dirty="0"/>
          </a:p>
        </p:txBody>
      </p:sp>
      <p:sp>
        <p:nvSpPr>
          <p:cNvPr id="69" name="Shape 69"/>
          <p:cNvSpPr>
            <a:spLocks noGrp="1"/>
          </p:cNvSpPr>
          <p:nvPr>
            <p:ph type="title"/>
          </p:nvPr>
        </p:nvSpPr>
        <p:spPr>
          <a:xfrm>
            <a:off x="1902123" y="857250"/>
            <a:ext cx="7770376" cy="1123950"/>
          </a:xfrm>
          <a:prstGeom prst="rect">
            <a:avLst/>
          </a:prstGeom>
          <a:ln w="12700"/>
        </p:spPr>
        <p:txBody>
          <a:bodyPr/>
          <a:lstStyle>
            <a:lvl1pPr>
              <a:defRPr sz="4200"/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4200" b="1">
                <a:solidFill>
                  <a:srgbClr val="C91E3B"/>
                </a:solidFill>
                <a:uFill>
                  <a:solidFill>
                    <a:srgbClr val="C91E3B"/>
                  </a:solidFill>
                </a:uFill>
              </a:rPr>
              <a:t>Title Text</a:t>
            </a:r>
          </a:p>
        </p:txBody>
      </p:sp>
      <p:sp>
        <p:nvSpPr>
          <p:cNvPr id="70" name="Shape 70"/>
          <p:cNvSpPr>
            <a:spLocks noGrp="1"/>
          </p:cNvSpPr>
          <p:nvPr>
            <p:ph type="body" sz="half" idx="1"/>
          </p:nvPr>
        </p:nvSpPr>
        <p:spPr>
          <a:xfrm>
            <a:off x="5558772" y="2054575"/>
            <a:ext cx="4756499" cy="3243263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buFontTx/>
              <a:defRPr sz="2600"/>
            </a:lvl2pPr>
            <a:lvl3pPr>
              <a:buClr>
                <a:srgbClr val="6C6C6C"/>
              </a:buClr>
              <a:buFont typeface="Courier New"/>
              <a:defRPr sz="2600"/>
            </a:lvl3pPr>
            <a:lvl4pPr>
              <a:buFontTx/>
              <a:defRPr sz="2600"/>
            </a:lvl4pPr>
            <a:lvl5pPr>
              <a:buFontTx/>
              <a:defRPr sz="2600"/>
            </a:lvl5pPr>
          </a:lstStyle>
          <a:p>
            <a:pPr lvl="0">
              <a:defRPr sz="1800">
                <a:uFillTx/>
              </a:defRPr>
            </a:pPr>
            <a:r>
              <a:rPr sz="26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6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6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6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600">
                <a:uFill>
                  <a:solidFill/>
                </a:uFill>
              </a:rPr>
              <a:t>Body Level Five</a:t>
            </a:r>
          </a:p>
        </p:txBody>
      </p:sp>
      <p:pic>
        <p:nvPicPr>
          <p:cNvPr id="72" name="image00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2103" y="4383179"/>
            <a:ext cx="605393" cy="105431"/>
          </a:xfrm>
          <a:prstGeom prst="rect">
            <a:avLst/>
          </a:prstGeom>
          <a:ln w="12700">
            <a:miter lim="400000"/>
          </a:ln>
        </p:spPr>
      </p:pic>
      <p:pic>
        <p:nvPicPr>
          <p:cNvPr id="74" name="image00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2103" y="4383179"/>
            <a:ext cx="605393" cy="10543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160620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6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6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/>
        </p:nvSpPr>
        <p:spPr>
          <a:xfrm>
            <a:off x="418991" y="5956300"/>
            <a:ext cx="11786764" cy="476251"/>
          </a:xfrm>
          <a:prstGeom prst="rect">
            <a:avLst/>
          </a:prstGeom>
          <a:solidFill>
            <a:srgbClr val="C81D3B"/>
          </a:solidFill>
          <a:ln>
            <a:round/>
          </a:ln>
        </p:spPr>
        <p:txBody>
          <a:bodyPr lIns="0" tIns="0" rIns="0" bIns="0"/>
          <a:lstStyle/>
          <a:p>
            <a:pPr algn="ctr" defTabSz="812637">
              <a:buClr>
                <a:srgbClr val="000000"/>
              </a:buClr>
              <a:defRPr sz="4800"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sz="4800" kern="0">
              <a:solidFill>
                <a:sysClr val="windowText" lastClr="000000"/>
              </a:solidFill>
              <a:uFill>
                <a:solidFill/>
              </a:u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77" name="image2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829" y="6064250"/>
            <a:ext cx="1418855" cy="247651"/>
          </a:xfrm>
          <a:prstGeom prst="rect">
            <a:avLst/>
          </a:prstGeom>
          <a:ln>
            <a:round/>
          </a:ln>
        </p:spPr>
      </p:pic>
      <p:sp>
        <p:nvSpPr>
          <p:cNvPr id="78" name="Shape 78"/>
          <p:cNvSpPr>
            <a:spLocks noGrp="1"/>
          </p:cNvSpPr>
          <p:nvPr>
            <p:ph type="title"/>
          </p:nvPr>
        </p:nvSpPr>
        <p:spPr>
          <a:xfrm>
            <a:off x="609441" y="554565"/>
            <a:ext cx="10969943" cy="1143001"/>
          </a:xfrm>
          <a:prstGeom prst="rect">
            <a:avLst/>
          </a:prstGeom>
          <a:ln w="12700"/>
        </p:spPr>
        <p:txBody>
          <a:bodyPr lIns="28569" tIns="28569" rIns="28569" bIns="28569"/>
          <a:lstStyle>
            <a:lvl1pPr defTabSz="406319">
              <a:defRPr sz="3600"/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3600" b="1">
                <a:solidFill>
                  <a:srgbClr val="C91E3B"/>
                </a:solidFill>
                <a:uFill>
                  <a:solidFill>
                    <a:srgbClr val="C91E3B"/>
                  </a:solidFill>
                </a:uFill>
              </a:rPr>
              <a:t>Title Text</a:t>
            </a:r>
          </a:p>
        </p:txBody>
      </p:sp>
      <p:sp>
        <p:nvSpPr>
          <p:cNvPr id="79" name="Shape 79"/>
          <p:cNvSpPr>
            <a:spLocks noGrp="1"/>
          </p:cNvSpPr>
          <p:nvPr>
            <p:ph type="body" idx="1"/>
          </p:nvPr>
        </p:nvSpPr>
        <p:spPr>
          <a:xfrm>
            <a:off x="609441" y="1697566"/>
            <a:ext cx="10969943" cy="4102101"/>
          </a:xfrm>
          <a:prstGeom prst="rect">
            <a:avLst/>
          </a:prstGeom>
        </p:spPr>
        <p:txBody>
          <a:bodyPr lIns="28569" tIns="28569" rIns="28569" bIns="28569"/>
          <a:lstStyle>
            <a:lvl1pPr algn="ctr" defTabSz="406319">
              <a:spcBef>
                <a:spcPts val="600"/>
              </a:spcBef>
              <a:buClr>
                <a:srgbClr val="000000"/>
              </a:buClr>
              <a:buFontTx/>
              <a:defRPr sz="3900"/>
            </a:lvl1pPr>
            <a:lvl2pPr algn="ctr" defTabSz="406319">
              <a:spcBef>
                <a:spcPts val="550"/>
              </a:spcBef>
              <a:buClr>
                <a:srgbClr val="C91E3B"/>
              </a:buClr>
              <a:buFontTx/>
              <a:defRPr sz="3600"/>
            </a:lvl2pPr>
            <a:lvl3pPr algn="ctr" defTabSz="406319">
              <a:spcBef>
                <a:spcPts val="550"/>
              </a:spcBef>
              <a:buClr>
                <a:srgbClr val="C91E3B"/>
              </a:buClr>
              <a:buFontTx/>
              <a:defRPr sz="3600"/>
            </a:lvl3pPr>
            <a:lvl4pPr algn="ctr" defTabSz="406319">
              <a:spcBef>
                <a:spcPts val="550"/>
              </a:spcBef>
              <a:buClr>
                <a:srgbClr val="C91E3B"/>
              </a:buClr>
              <a:buFontTx/>
              <a:defRPr sz="3600"/>
            </a:lvl4pPr>
            <a:lvl5pPr algn="ctr" defTabSz="406319">
              <a:spcBef>
                <a:spcPts val="550"/>
              </a:spcBef>
              <a:buClr>
                <a:srgbClr val="C91E3B"/>
              </a:buClr>
              <a:buFontTx/>
              <a:defRPr sz="3600"/>
            </a:lvl5pPr>
          </a:lstStyle>
          <a:p>
            <a:pPr lvl="0">
              <a:defRPr sz="1800">
                <a:uFillTx/>
              </a:defRPr>
            </a:pPr>
            <a:r>
              <a:rPr sz="3900" dirty="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3600" dirty="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3600" dirty="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3600" dirty="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3600" dirty="0">
                <a:uFill>
                  <a:solidFill/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230572884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image2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829" y="6064250"/>
            <a:ext cx="1418855" cy="247651"/>
          </a:xfrm>
          <a:prstGeom prst="rect">
            <a:avLst/>
          </a:prstGeom>
          <a:ln>
            <a:round/>
          </a:ln>
        </p:spPr>
      </p:pic>
      <p:sp>
        <p:nvSpPr>
          <p:cNvPr id="78" name="Shape 78"/>
          <p:cNvSpPr>
            <a:spLocks noGrp="1"/>
          </p:cNvSpPr>
          <p:nvPr>
            <p:ph type="title"/>
          </p:nvPr>
        </p:nvSpPr>
        <p:spPr>
          <a:xfrm>
            <a:off x="609441" y="554565"/>
            <a:ext cx="10969943" cy="1143001"/>
          </a:xfrm>
          <a:prstGeom prst="rect">
            <a:avLst/>
          </a:prstGeom>
          <a:ln w="12700"/>
        </p:spPr>
        <p:txBody>
          <a:bodyPr lIns="28569" tIns="28569" rIns="28569" bIns="28569"/>
          <a:lstStyle>
            <a:lvl1pPr defTabSz="406319">
              <a:defRPr sz="3600">
                <a:solidFill>
                  <a:srgbClr val="C91E3B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3600" b="1" dirty="0">
                <a:solidFill>
                  <a:srgbClr val="C91E3B"/>
                </a:solidFill>
                <a:uFill>
                  <a:solidFill>
                    <a:srgbClr val="C91E3B"/>
                  </a:solidFill>
                </a:uFill>
              </a:rPr>
              <a:t>Title Text</a:t>
            </a:r>
          </a:p>
        </p:txBody>
      </p:sp>
      <p:sp>
        <p:nvSpPr>
          <p:cNvPr id="79" name="Shape 79"/>
          <p:cNvSpPr>
            <a:spLocks noGrp="1"/>
          </p:cNvSpPr>
          <p:nvPr>
            <p:ph type="body" idx="1"/>
          </p:nvPr>
        </p:nvSpPr>
        <p:spPr>
          <a:xfrm>
            <a:off x="609441" y="1697566"/>
            <a:ext cx="10969943" cy="4102101"/>
          </a:xfrm>
          <a:prstGeom prst="rect">
            <a:avLst/>
          </a:prstGeom>
        </p:spPr>
        <p:txBody>
          <a:bodyPr lIns="28569" tIns="28569" rIns="28569" bIns="28569"/>
          <a:lstStyle>
            <a:lvl1pPr algn="ctr" defTabSz="406319">
              <a:spcBef>
                <a:spcPts val="600"/>
              </a:spcBef>
              <a:buClr>
                <a:srgbClr val="000000"/>
              </a:buClr>
              <a:buFontTx/>
              <a:defRPr sz="3900"/>
            </a:lvl1pPr>
            <a:lvl2pPr algn="ctr" defTabSz="406319">
              <a:spcBef>
                <a:spcPts val="550"/>
              </a:spcBef>
              <a:buClr>
                <a:srgbClr val="C91E3B"/>
              </a:buClr>
              <a:buFontTx/>
              <a:defRPr sz="3600"/>
            </a:lvl2pPr>
            <a:lvl3pPr algn="ctr" defTabSz="406319">
              <a:spcBef>
                <a:spcPts val="550"/>
              </a:spcBef>
              <a:buClr>
                <a:srgbClr val="C91E3B"/>
              </a:buClr>
              <a:buFontTx/>
              <a:defRPr sz="3600"/>
            </a:lvl3pPr>
            <a:lvl4pPr algn="ctr" defTabSz="406319">
              <a:spcBef>
                <a:spcPts val="550"/>
              </a:spcBef>
              <a:buClr>
                <a:srgbClr val="C91E3B"/>
              </a:buClr>
              <a:buFontTx/>
              <a:defRPr sz="3600"/>
            </a:lvl4pPr>
            <a:lvl5pPr algn="ctr" defTabSz="406319">
              <a:spcBef>
                <a:spcPts val="550"/>
              </a:spcBef>
              <a:buClr>
                <a:srgbClr val="C91E3B"/>
              </a:buClr>
              <a:buFontTx/>
              <a:defRPr sz="3600"/>
            </a:lvl5pPr>
          </a:lstStyle>
          <a:p>
            <a:pPr lvl="0">
              <a:defRPr sz="1800">
                <a:uFillTx/>
              </a:defRPr>
            </a:pPr>
            <a:r>
              <a:rPr sz="3900" dirty="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3600" dirty="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3600" dirty="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3600" dirty="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3600" dirty="0">
                <a:uFill>
                  <a:solidFill/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664326774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 - Title weith Picture Left, Body Copy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sz="half" idx="3"/>
          </p:nvPr>
        </p:nvSpPr>
        <p:spPr>
          <a:xfrm>
            <a:off x="428514" y="1319213"/>
            <a:ext cx="4570809" cy="4219575"/>
          </a:xfrm>
          <a:prstGeom prst="rect">
            <a:avLst/>
          </a:prstGeom>
        </p:spPr>
        <p:txBody>
          <a:bodyPr lIns="28569" tIns="28569" rIns="28569" bIns="28569"/>
          <a:lstStyle/>
          <a:p>
            <a:pPr lvl="0" algn="ctr">
              <a:spcBef>
                <a:spcPts val="0"/>
              </a:spcBef>
              <a:buClrTx/>
              <a:buFontTx/>
              <a:defRPr sz="104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4300" b="1">
                <a:solidFill>
                  <a:srgbClr val="C91E3B"/>
                </a:solidFill>
                <a:uFill>
                  <a:solidFill>
                    <a:srgbClr val="C91E3B"/>
                  </a:solidFill>
                </a:uFill>
              </a:rPr>
              <a:t>Title Text</a:t>
            </a:r>
          </a:p>
        </p:txBody>
      </p:sp>
      <p:sp>
        <p:nvSpPr>
          <p:cNvPr id="83" name="Shape 83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2pPr>
              <a:buFontTx/>
            </a:lvl2pPr>
            <a:lvl3pPr>
              <a:buClr>
                <a:srgbClr val="6C6C6C"/>
              </a:buClr>
              <a:buFont typeface="Courier New"/>
            </a:lvl3pPr>
            <a:lvl4pPr>
              <a:buFontTx/>
            </a:lvl4pPr>
            <a:lvl5pPr>
              <a:buFontTx/>
            </a:lvl5pPr>
          </a:lstStyle>
          <a:p>
            <a:pPr lvl="0">
              <a:defRPr sz="1800">
                <a:uFillTx/>
              </a:defRPr>
            </a:pPr>
            <a:r>
              <a:rPr sz="27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7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7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7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7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84" name="Shape 8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8519297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fault - Title weith Picture Left, Body Copy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sz="half" idx="3"/>
          </p:nvPr>
        </p:nvSpPr>
        <p:spPr>
          <a:xfrm>
            <a:off x="0" y="0"/>
            <a:ext cx="12188825" cy="6858000"/>
          </a:xfrm>
          <a:prstGeom prst="rect">
            <a:avLst/>
          </a:prstGeom>
        </p:spPr>
        <p:txBody>
          <a:bodyPr lIns="28569" tIns="28569" rIns="28569" bIns="28569"/>
          <a:lstStyle/>
          <a:p>
            <a:pPr lvl="0" algn="ctr">
              <a:spcBef>
                <a:spcPts val="0"/>
              </a:spcBef>
              <a:buClrTx/>
              <a:buFontTx/>
              <a:defRPr sz="10400">
                <a:latin typeface="Gill Sans"/>
                <a:ea typeface="Gill Sans"/>
                <a:cs typeface="Gill Sans"/>
                <a:sym typeface="Gill Sans"/>
              </a:defRPr>
            </a:pPr>
            <a:endParaRPr dirty="0"/>
          </a:p>
        </p:txBody>
      </p:sp>
      <p:sp>
        <p:nvSpPr>
          <p:cNvPr id="84" name="Shape 8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6491669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efault - Title weith Picture Left, Body Copy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sz="half" idx="3"/>
          </p:nvPr>
        </p:nvSpPr>
        <p:spPr>
          <a:xfrm>
            <a:off x="0" y="0"/>
            <a:ext cx="12188825" cy="6858000"/>
          </a:xfrm>
          <a:prstGeom prst="rect">
            <a:avLst/>
          </a:prstGeom>
        </p:spPr>
        <p:txBody>
          <a:bodyPr lIns="28569" tIns="28569" rIns="28569" bIns="28569"/>
          <a:lstStyle/>
          <a:p>
            <a:pPr lvl="0" algn="ctr">
              <a:spcBef>
                <a:spcPts val="0"/>
              </a:spcBef>
              <a:buClrTx/>
              <a:buFontTx/>
              <a:defRPr sz="10400">
                <a:latin typeface="Gill Sans"/>
                <a:ea typeface="Gill Sans"/>
                <a:cs typeface="Gill Sans"/>
                <a:sym typeface="Gill Sans"/>
              </a:defRPr>
            </a:pPr>
            <a:endParaRPr dirty="0"/>
          </a:p>
        </p:txBody>
      </p:sp>
      <p:sp>
        <p:nvSpPr>
          <p:cNvPr id="84" name="Shape 8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5685069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efault - Title weith Picture Left, Body Copy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sz="half" idx="3"/>
          </p:nvPr>
        </p:nvSpPr>
        <p:spPr>
          <a:xfrm>
            <a:off x="0" y="0"/>
            <a:ext cx="12188825" cy="6858000"/>
          </a:xfrm>
          <a:prstGeom prst="rect">
            <a:avLst/>
          </a:prstGeom>
        </p:spPr>
        <p:txBody>
          <a:bodyPr lIns="28569" tIns="28569" rIns="28569" bIns="28569"/>
          <a:lstStyle/>
          <a:p>
            <a:pPr lvl="0" algn="ctr">
              <a:spcBef>
                <a:spcPts val="0"/>
              </a:spcBef>
              <a:buClrTx/>
              <a:buFontTx/>
              <a:defRPr sz="10400">
                <a:latin typeface="Gill Sans"/>
                <a:ea typeface="Gill Sans"/>
                <a:cs typeface="Gill Sans"/>
                <a:sym typeface="Gill Sans"/>
              </a:defRPr>
            </a:pPr>
            <a:endParaRPr dirty="0"/>
          </a:p>
        </p:txBody>
      </p:sp>
      <p:sp>
        <p:nvSpPr>
          <p:cNvPr id="84" name="Shape 8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1517755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(for screenshots/images)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52079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Basic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hape 12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2765" y="6117334"/>
            <a:ext cx="1057457" cy="42449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13"/>
          <p:cNvSpPr/>
          <p:nvPr/>
        </p:nvSpPr>
        <p:spPr>
          <a:xfrm>
            <a:off x="-57585" y="6687601"/>
            <a:ext cx="12303995" cy="170399"/>
          </a:xfrm>
          <a:prstGeom prst="rect">
            <a:avLst/>
          </a:prstGeom>
          <a:solidFill>
            <a:srgbClr val="399FD3"/>
          </a:solidFill>
          <a:ln>
            <a:noFill/>
          </a:ln>
        </p:spPr>
        <p:txBody>
          <a:bodyPr lIns="121873" tIns="121873" rIns="121873" bIns="121873" anchor="ctr" anchorCtr="0">
            <a:noAutofit/>
          </a:bodyPr>
          <a:lstStyle/>
          <a:p>
            <a:pPr defTabSz="228554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56093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rge tex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1053893" y="720334"/>
            <a:ext cx="7996715" cy="3242798"/>
          </a:xfrm>
          <a:prstGeom prst="rect">
            <a:avLst/>
          </a:prstGeom>
          <a:noFill/>
          <a:ln>
            <a:noFill/>
          </a:ln>
        </p:spPr>
        <p:txBody>
          <a:bodyPr lIns="121873" tIns="121873" rIns="121873" bIns="121873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16" name="Shape 16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2765" y="6117334"/>
            <a:ext cx="1057457" cy="42449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Shape 17"/>
          <p:cNvSpPr/>
          <p:nvPr/>
        </p:nvSpPr>
        <p:spPr>
          <a:xfrm>
            <a:off x="-57585" y="6687601"/>
            <a:ext cx="12303995" cy="170399"/>
          </a:xfrm>
          <a:prstGeom prst="rect">
            <a:avLst/>
          </a:prstGeom>
          <a:solidFill>
            <a:srgbClr val="399FD3"/>
          </a:solidFill>
          <a:ln>
            <a:noFill/>
          </a:ln>
        </p:spPr>
        <p:txBody>
          <a:bodyPr lIns="121873" tIns="121873" rIns="121873" bIns="121873" anchor="ctr" anchorCtr="0">
            <a:noAutofit/>
          </a:bodyPr>
          <a:lstStyle/>
          <a:p>
            <a:pPr defTabSz="228554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57278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609441" y="274639"/>
            <a:ext cx="10969943" cy="1143200"/>
          </a:xfrm>
          <a:prstGeom prst="rect">
            <a:avLst/>
          </a:prstGeom>
          <a:noFill/>
          <a:ln>
            <a:noFill/>
          </a:ln>
        </p:spPr>
        <p:txBody>
          <a:bodyPr lIns="121873" tIns="121873" rIns="121873" bIns="121873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022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4" indent="0">
              <a:buNone/>
              <a:defRPr sz="2000" b="1"/>
            </a:lvl2pPr>
            <a:lvl3pPr marL="914287" indent="0">
              <a:buNone/>
              <a:defRPr sz="1800" b="1"/>
            </a:lvl3pPr>
            <a:lvl4pPr marL="1371431" indent="0">
              <a:buNone/>
              <a:defRPr sz="1600" b="1"/>
            </a:lvl4pPr>
            <a:lvl5pPr marL="1828575" indent="0">
              <a:buNone/>
              <a:defRPr sz="1600" b="1"/>
            </a:lvl5pPr>
            <a:lvl6pPr marL="2285719" indent="0">
              <a:buNone/>
              <a:defRPr sz="1600" b="1"/>
            </a:lvl6pPr>
            <a:lvl7pPr marL="2742862" indent="0">
              <a:buNone/>
              <a:defRPr sz="1600" b="1"/>
            </a:lvl7pPr>
            <a:lvl8pPr marL="3200006" indent="0">
              <a:buNone/>
              <a:defRPr sz="1600" b="1"/>
            </a:lvl8pPr>
            <a:lvl9pPr marL="365714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7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4" indent="0">
              <a:buNone/>
              <a:defRPr sz="2000" b="1"/>
            </a:lvl2pPr>
            <a:lvl3pPr marL="914287" indent="0">
              <a:buNone/>
              <a:defRPr sz="1800" b="1"/>
            </a:lvl3pPr>
            <a:lvl4pPr marL="1371431" indent="0">
              <a:buNone/>
              <a:defRPr sz="1600" b="1"/>
            </a:lvl4pPr>
            <a:lvl5pPr marL="1828575" indent="0">
              <a:buNone/>
              <a:defRPr sz="1600" b="1"/>
            </a:lvl5pPr>
            <a:lvl6pPr marL="2285719" indent="0">
              <a:buNone/>
              <a:defRPr sz="1600" b="1"/>
            </a:lvl6pPr>
            <a:lvl7pPr marL="2742862" indent="0">
              <a:buNone/>
              <a:defRPr sz="1600" b="1"/>
            </a:lvl7pPr>
            <a:lvl8pPr marL="3200006" indent="0">
              <a:buNone/>
              <a:defRPr sz="1600" b="1"/>
            </a:lvl8pPr>
            <a:lvl9pPr marL="365714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7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 Blue">
    <p:bg>
      <p:bgPr>
        <a:solidFill>
          <a:srgbClr val="399FD3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Shape 25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2233" y="6118734"/>
            <a:ext cx="1057457" cy="424856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Shape 26"/>
          <p:cNvSpPr txBox="1">
            <a:spLocks noGrp="1"/>
          </p:cNvSpPr>
          <p:nvPr>
            <p:ph type="ctrTitle"/>
          </p:nvPr>
        </p:nvSpPr>
        <p:spPr>
          <a:xfrm>
            <a:off x="914162" y="1196741"/>
            <a:ext cx="10360501" cy="2874799"/>
          </a:xfrm>
          <a:prstGeom prst="rect">
            <a:avLst/>
          </a:prstGeom>
          <a:noFill/>
          <a:ln>
            <a:noFill/>
          </a:ln>
        </p:spPr>
        <p:txBody>
          <a:bodyPr lIns="121873" tIns="121873" rIns="121873" bIns="121873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ource Sans Pro"/>
              <a:buNone/>
              <a:defRPr/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/>
            </a:lvl2pPr>
            <a:lvl3pPr marL="0" marR="0" indent="0" algn="l" rtl="0">
              <a:spcBef>
                <a:spcPts val="0"/>
              </a:spcBef>
              <a:buClr>
                <a:srgbClr val="FFFFFF"/>
              </a:buClr>
              <a:buFont typeface="Arial"/>
              <a:buNone/>
              <a:defRPr/>
            </a:lvl3pPr>
            <a:lvl4pPr marL="0" marR="0" indent="0" algn="l" rtl="0">
              <a:spcBef>
                <a:spcPts val="0"/>
              </a:spcBef>
              <a:buClr>
                <a:srgbClr val="FFFFFF"/>
              </a:buClr>
              <a:buFont typeface="Arial"/>
              <a:buNone/>
              <a:defRPr/>
            </a:lvl4pPr>
            <a:lvl5pPr marL="0" marR="0" indent="0" algn="l" rtl="0">
              <a:spcBef>
                <a:spcPts val="0"/>
              </a:spcBef>
              <a:buClr>
                <a:srgbClr val="FFFFFF"/>
              </a:buClr>
              <a:buFont typeface="Arial"/>
              <a:buNone/>
              <a:defRPr/>
            </a:lvl5pPr>
            <a:lvl6pPr marL="0" marR="0" indent="0" algn="l" rtl="0">
              <a:spcBef>
                <a:spcPts val="0"/>
              </a:spcBef>
              <a:buClr>
                <a:srgbClr val="FFFFFF"/>
              </a:buClr>
              <a:buFont typeface="Arial"/>
              <a:buNone/>
              <a:defRPr/>
            </a:lvl6pPr>
            <a:lvl7pPr marL="0" marR="0" indent="0" algn="l" rtl="0">
              <a:spcBef>
                <a:spcPts val="0"/>
              </a:spcBef>
              <a:buClr>
                <a:srgbClr val="FFFFFF"/>
              </a:buClr>
              <a:buFont typeface="Arial"/>
              <a:buNone/>
              <a:defRPr/>
            </a:lvl7pPr>
            <a:lvl8pPr marL="0" marR="0" indent="0" algn="l" rtl="0">
              <a:spcBef>
                <a:spcPts val="0"/>
              </a:spcBef>
              <a:buClr>
                <a:srgbClr val="FFFFFF"/>
              </a:buClr>
              <a:buFont typeface="Arial"/>
              <a:buNone/>
              <a:defRPr/>
            </a:lvl8pPr>
            <a:lvl9pPr marL="0" marR="0" indent="0" algn="l" rtl="0">
              <a:spcBef>
                <a:spcPts val="0"/>
              </a:spcBef>
              <a:buClr>
                <a:srgbClr val="FFFFFF"/>
              </a:buClr>
              <a:buFont typeface="Arial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5070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ctrTitle"/>
          </p:nvPr>
        </p:nvSpPr>
        <p:spPr>
          <a:xfrm>
            <a:off x="914162" y="2130426"/>
            <a:ext cx="10360501" cy="1470000"/>
          </a:xfrm>
          <a:prstGeom prst="rect">
            <a:avLst/>
          </a:prstGeom>
          <a:noFill/>
          <a:ln>
            <a:noFill/>
          </a:ln>
        </p:spPr>
        <p:txBody>
          <a:bodyPr lIns="121873" tIns="121873" rIns="121873" bIns="121873" anchor="t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/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2pPr>
            <a:lvl3pPr marL="0" marR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3pPr>
            <a:lvl4pPr marL="0" marR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4pPr>
            <a:lvl5pPr marL="0" marR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5pPr>
            <a:lvl6pPr marL="0" marR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6pPr>
            <a:lvl7pPr marL="0" marR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7pPr>
            <a:lvl8pPr marL="0" marR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8pPr>
            <a:lvl9pPr marL="0" marR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ubTitle" idx="1"/>
          </p:nvPr>
        </p:nvSpPr>
        <p:spPr>
          <a:xfrm>
            <a:off x="1828325" y="3886200"/>
            <a:ext cx="8532176" cy="1752400"/>
          </a:xfrm>
          <a:prstGeom prst="rect">
            <a:avLst/>
          </a:prstGeom>
          <a:noFill/>
          <a:ln>
            <a:noFill/>
          </a:ln>
        </p:spPr>
        <p:txBody>
          <a:bodyPr lIns="121873" tIns="121873" rIns="121873" bIns="121873" anchor="t" anchorCtr="0"/>
          <a:lstStyle>
            <a:lvl1pPr marL="0" marR="0" indent="0" algn="ctr" rtl="0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1pPr>
            <a:lvl2pPr marL="609463" marR="0" indent="0" algn="ctr" rtl="0">
              <a:lnSpc>
                <a:spcPct val="100000"/>
              </a:lnSpc>
              <a:spcBef>
                <a:spcPts val="746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2pPr>
            <a:lvl3pPr marL="1218926" marR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3pPr>
            <a:lvl4pPr marL="1828389" marR="0" indent="0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4pPr>
            <a:lvl5pPr marL="2437851" marR="0" indent="0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5pPr>
            <a:lvl6pPr marL="3047314" marR="0" indent="0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6pPr>
            <a:lvl7pPr marL="3656777" marR="0" indent="0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7pPr>
            <a:lvl8pPr marL="4266240" marR="0" indent="0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8pPr>
            <a:lvl9pPr marL="4875703" marR="0" indent="0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6928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444" y="6356370"/>
            <a:ext cx="2844059" cy="365125"/>
          </a:xfrm>
          <a:prstGeom prst="rect">
            <a:avLst/>
          </a:prstGeom>
        </p:spPr>
        <p:txBody>
          <a:bodyPr/>
          <a:lstStyle/>
          <a:p>
            <a:fld id="{4451813B-4FE4-4058-8F30-79B33CAEEEF6}" type="datetimeFigureOut">
              <a:rPr lang="en-US" smtClean="0"/>
              <a:pPr/>
              <a:t>2/1/2016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4515" y="6356370"/>
            <a:ext cx="385979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5326" y="6356370"/>
            <a:ext cx="2844059" cy="365125"/>
          </a:xfrm>
          <a:prstGeom prst="rect">
            <a:avLst/>
          </a:prstGeom>
        </p:spPr>
        <p:txBody>
          <a:bodyPr/>
          <a:lstStyle/>
          <a:p>
            <a:fld id="{38BDCBCF-C68A-447E-9F4E-17FA11848B8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444" y="6356370"/>
            <a:ext cx="2844059" cy="365125"/>
          </a:xfrm>
          <a:prstGeom prst="rect">
            <a:avLst/>
          </a:prstGeom>
        </p:spPr>
        <p:txBody>
          <a:bodyPr/>
          <a:lstStyle/>
          <a:p>
            <a:fld id="{4451813B-4FE4-4058-8F30-79B33CAEEEF6}" type="datetimeFigureOut">
              <a:rPr lang="en-US" smtClean="0"/>
              <a:pPr/>
              <a:t>2/1/2016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4515" y="6356370"/>
            <a:ext cx="385979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5326" y="6356370"/>
            <a:ext cx="2844059" cy="365125"/>
          </a:xfrm>
          <a:prstGeom prst="rect">
            <a:avLst/>
          </a:prstGeom>
        </p:spPr>
        <p:txBody>
          <a:bodyPr/>
          <a:lstStyle/>
          <a:p>
            <a:fld id="{38BDCBCF-C68A-447E-9F4E-17FA11848B8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55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70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55" y="1435103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4" indent="0">
              <a:buNone/>
              <a:defRPr sz="1200"/>
            </a:lvl2pPr>
            <a:lvl3pPr marL="914287" indent="0">
              <a:buNone/>
              <a:defRPr sz="1000"/>
            </a:lvl3pPr>
            <a:lvl4pPr marL="1371431" indent="0">
              <a:buNone/>
              <a:defRPr sz="900"/>
            </a:lvl4pPr>
            <a:lvl5pPr marL="1828575" indent="0">
              <a:buNone/>
              <a:defRPr sz="900"/>
            </a:lvl5pPr>
            <a:lvl6pPr marL="2285719" indent="0">
              <a:buNone/>
              <a:defRPr sz="900"/>
            </a:lvl6pPr>
            <a:lvl7pPr marL="2742862" indent="0">
              <a:buNone/>
              <a:defRPr sz="900"/>
            </a:lvl7pPr>
            <a:lvl8pPr marL="3200006" indent="0">
              <a:buNone/>
              <a:defRPr sz="900"/>
            </a:lvl8pPr>
            <a:lvl9pPr marL="365714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444" y="6356370"/>
            <a:ext cx="2844059" cy="365125"/>
          </a:xfrm>
          <a:prstGeom prst="rect">
            <a:avLst/>
          </a:prstGeom>
        </p:spPr>
        <p:txBody>
          <a:bodyPr/>
          <a:lstStyle/>
          <a:p>
            <a:fld id="{4451813B-4FE4-4058-8F30-79B33CAEEEF6}" type="datetimeFigureOut">
              <a:rPr lang="en-US" smtClean="0"/>
              <a:pPr/>
              <a:t>2/1/2016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4515" y="6356370"/>
            <a:ext cx="385979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5326" y="6356370"/>
            <a:ext cx="2844059" cy="365125"/>
          </a:xfrm>
          <a:prstGeom prst="rect">
            <a:avLst/>
          </a:prstGeom>
        </p:spPr>
        <p:txBody>
          <a:bodyPr/>
          <a:lstStyle/>
          <a:p>
            <a:fld id="{38BDCBCF-C68A-447E-9F4E-17FA11848B8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4" indent="0">
              <a:buNone/>
              <a:defRPr sz="2800"/>
            </a:lvl2pPr>
            <a:lvl3pPr marL="914287" indent="0">
              <a:buNone/>
              <a:defRPr sz="2400"/>
            </a:lvl3pPr>
            <a:lvl4pPr marL="1371431" indent="0">
              <a:buNone/>
              <a:defRPr sz="2000"/>
            </a:lvl4pPr>
            <a:lvl5pPr marL="1828575" indent="0">
              <a:buNone/>
              <a:defRPr sz="2000"/>
            </a:lvl5pPr>
            <a:lvl6pPr marL="2285719" indent="0">
              <a:buNone/>
              <a:defRPr sz="2000"/>
            </a:lvl6pPr>
            <a:lvl7pPr marL="2742862" indent="0">
              <a:buNone/>
              <a:defRPr sz="2000"/>
            </a:lvl7pPr>
            <a:lvl8pPr marL="3200006" indent="0">
              <a:buNone/>
              <a:defRPr sz="2000"/>
            </a:lvl8pPr>
            <a:lvl9pPr marL="3657149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4" indent="0">
              <a:buNone/>
              <a:defRPr sz="1200"/>
            </a:lvl2pPr>
            <a:lvl3pPr marL="914287" indent="0">
              <a:buNone/>
              <a:defRPr sz="1000"/>
            </a:lvl3pPr>
            <a:lvl4pPr marL="1371431" indent="0">
              <a:buNone/>
              <a:defRPr sz="900"/>
            </a:lvl4pPr>
            <a:lvl5pPr marL="1828575" indent="0">
              <a:buNone/>
              <a:defRPr sz="900"/>
            </a:lvl5pPr>
            <a:lvl6pPr marL="2285719" indent="0">
              <a:buNone/>
              <a:defRPr sz="900"/>
            </a:lvl6pPr>
            <a:lvl7pPr marL="2742862" indent="0">
              <a:buNone/>
              <a:defRPr sz="900"/>
            </a:lvl7pPr>
            <a:lvl8pPr marL="3200006" indent="0">
              <a:buNone/>
              <a:defRPr sz="900"/>
            </a:lvl8pPr>
            <a:lvl9pPr marL="365714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444" y="6356370"/>
            <a:ext cx="2844059" cy="365125"/>
          </a:xfrm>
          <a:prstGeom prst="rect">
            <a:avLst/>
          </a:prstGeom>
        </p:spPr>
        <p:txBody>
          <a:bodyPr/>
          <a:lstStyle/>
          <a:p>
            <a:fld id="{4451813B-4FE4-4058-8F30-79B33CAEEEF6}" type="datetimeFigureOut">
              <a:rPr lang="en-US" smtClean="0"/>
              <a:pPr/>
              <a:t>2/1/2016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4515" y="6356370"/>
            <a:ext cx="385979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5326" y="6356370"/>
            <a:ext cx="2844059" cy="365125"/>
          </a:xfrm>
          <a:prstGeom prst="rect">
            <a:avLst/>
          </a:prstGeom>
        </p:spPr>
        <p:txBody>
          <a:bodyPr/>
          <a:lstStyle/>
          <a:p>
            <a:fld id="{38BDCBCF-C68A-447E-9F4E-17FA11848B8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6"/>
            <a:ext cx="10969943" cy="4525963"/>
          </a:xfrm>
          <a:prstGeom prst="rect">
            <a:avLst/>
          </a:prstGeom>
        </p:spPr>
        <p:txBody>
          <a:bodyPr vert="horz" lIns="91429" tIns="45715" rIns="91429" bIns="45715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234125"/>
            <a:ext cx="12188825" cy="14289"/>
          </a:xfrm>
          <a:prstGeom prst="line">
            <a:avLst/>
          </a:prstGeom>
          <a:ln w="12700">
            <a:solidFill>
              <a:schemeClr val="tx1"/>
            </a:solidFill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2184707" y="6324614"/>
            <a:ext cx="7643505" cy="461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9" tIns="45705" rIns="91409" bIns="45705">
            <a:spAutoFit/>
          </a:bodyPr>
          <a:lstStyle>
            <a:defPPr>
              <a:defRPr lang="en-US"/>
            </a:defPPr>
            <a:lvl1pPr marL="0" indent="0" eaLnBrk="0" hangingPunct="0">
              <a:spcBef>
                <a:spcPct val="20000"/>
              </a:spcBef>
              <a:buFont typeface="Arial" charset="0"/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indent="0" algn="ctr" eaLnBrk="0" hangingPunct="0">
              <a:spcBef>
                <a:spcPct val="20000"/>
              </a:spcBef>
              <a:buFont typeface="Arial" charset="0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</a:defRPr>
            </a:lvl2pPr>
            <a:lvl3pPr indent="0" algn="ctr" eaLnBrk="0" hangingPunct="0">
              <a:spcBef>
                <a:spcPct val="20000"/>
              </a:spcBef>
              <a:buFont typeface="Arial" charset="0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</a:defRPr>
            </a:lvl3pPr>
            <a:lvl4pPr indent="0" algn="ctr" eaLnBrk="0" hangingPunct="0">
              <a:spcBef>
                <a:spcPct val="20000"/>
              </a:spcBef>
              <a:buFont typeface="Arial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4pPr>
            <a:lvl5pPr indent="0" algn="ctr" eaLnBrk="0" hangingPunct="0">
              <a:spcBef>
                <a:spcPct val="20000"/>
              </a:spcBef>
              <a:buFont typeface="Arial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5pPr>
            <a:lvl6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6pPr>
            <a:lvl7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7pPr>
            <a:lvl8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8pPr>
            <a:lvl9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9pPr>
          </a:lstStyle>
          <a:p>
            <a:pPr defTabSz="914097">
              <a:defRPr/>
            </a:pPr>
            <a:r>
              <a:rPr lang="en-US" sz="2400" dirty="0">
                <a:solidFill>
                  <a:schemeClr val="tx1"/>
                </a:solidFill>
              </a:rPr>
              <a:t>Jim Sterne    </a:t>
            </a:r>
            <a:r>
              <a:rPr lang="en-US" sz="2400" dirty="0" smtClean="0">
                <a:solidFill>
                  <a:schemeClr val="tx1"/>
                </a:solidFill>
              </a:rPr>
              <a:t>–  </a:t>
            </a:r>
            <a:r>
              <a:rPr lang="en-US" sz="2400" dirty="0">
                <a:solidFill>
                  <a:schemeClr val="tx1"/>
                </a:solidFill>
              </a:rPr>
              <a:t>emetrics.org     –     @jimsterne    –    </a:t>
            </a:r>
            <a:r>
              <a:rPr lang="en-US" sz="2400" dirty="0" smtClean="0">
                <a:solidFill>
                  <a:schemeClr val="tx1"/>
                </a:solidFill>
              </a:rPr>
              <a:t>#</a:t>
            </a:r>
            <a:r>
              <a:rPr lang="en-US" sz="2400" dirty="0" err="1">
                <a:solidFill>
                  <a:schemeClr val="tx1"/>
                </a:solidFill>
              </a:rPr>
              <a:t>spwk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defTabSz="91428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8" indent="-342858" algn="l" defTabSz="914287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59" indent="-285715" algn="l" defTabSz="914287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9" indent="-228572" algn="l" defTabSz="914287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3" indent="-228572" algn="l" defTabSz="914287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7" indent="-228572" algn="l" defTabSz="914287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91" indent="-228572" algn="l" defTabSz="91428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4" indent="-228572" algn="l" defTabSz="91428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8" indent="-228572" algn="l" defTabSz="91428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21" indent="-228572" algn="l" defTabSz="91428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4" algn="l" defTabSz="9142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7" algn="l" defTabSz="9142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1" algn="l" defTabSz="9142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5" algn="l" defTabSz="9142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9" algn="l" defTabSz="9142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62" algn="l" defTabSz="9142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6" algn="l" defTabSz="9142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9" algn="l" defTabSz="9142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441" y="274638"/>
            <a:ext cx="1096994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441" y="1600206"/>
            <a:ext cx="1096994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65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505E71B9-C58D-4ECE-954D-F5EAD094E32F}" type="datetimeFigureOut">
              <a:rPr lang="en-US">
                <a:solidFill>
                  <a:prstClr val="white"/>
                </a:solidFill>
              </a:rPr>
              <a:pPr defTabSz="914400">
                <a:defRPr/>
              </a:pPr>
              <a:t>2/1/2016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65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6" y="6356365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60D1F07F-32D6-4C78-B3B1-382704453B9A}" type="slidenum">
              <a:rPr lang="en-US">
                <a:solidFill>
                  <a:prstClr val="white"/>
                </a:solidFill>
              </a:rPr>
              <a:pPr defTabSz="914400"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068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1143000"/>
          </a:xfrm>
          <a:prstGeom prst="rect">
            <a:avLst/>
          </a:prstGeom>
        </p:spPr>
        <p:txBody>
          <a:bodyPr vert="horz" lIns="91409" tIns="45705" rIns="91409" bIns="45705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6"/>
            <a:ext cx="10969943" cy="4525963"/>
          </a:xfrm>
          <a:prstGeom prst="rect">
            <a:avLst/>
          </a:prstGeom>
        </p:spPr>
        <p:txBody>
          <a:bodyPr vert="horz" lIns="91409" tIns="45705" rIns="91409" bIns="45705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6412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iming>
    <p:tnLst>
      <p:par>
        <p:cTn id="1" dur="indefinite" restart="never" nodeType="tmRoot"/>
      </p:par>
    </p:tnLst>
  </p:timing>
  <p:txStyles>
    <p:titleStyle>
      <a:lvl1pPr algn="ctr" defTabSz="91409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84" indent="-342784" algn="l" defTabSz="914097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04" indent="-285655" algn="l" defTabSz="914097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19" indent="-228525" algn="l" defTabSz="914097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72" indent="-228525" algn="l" defTabSz="914097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17" indent="-228525" algn="l" defTabSz="914097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66" indent="-228525" algn="l" defTabSz="91409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14" indent="-228525" algn="l" defTabSz="91409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63" indent="-228525" algn="l" defTabSz="91409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11" indent="-228525" algn="l" defTabSz="91409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9" algn="l" defTabSz="914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97" algn="l" defTabSz="914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46" algn="l" defTabSz="914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94" algn="l" defTabSz="914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40" algn="l" defTabSz="914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91" algn="l" defTabSz="914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39" algn="l" defTabSz="914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84" algn="l" defTabSz="914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2.png"/>
          <p:cNvPicPr/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829" y="6064250"/>
            <a:ext cx="1418855" cy="247651"/>
          </a:xfrm>
          <a:prstGeom prst="rect">
            <a:avLst/>
          </a:prstGeom>
          <a:ln>
            <a:round/>
          </a:ln>
        </p:spPr>
      </p:pic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433275" y="-476355"/>
            <a:ext cx="10360501" cy="1498601"/>
          </a:xfrm>
          <a:prstGeom prst="rect">
            <a:avLst/>
          </a:prstGeom>
          <a:ln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/>
          <a:lstStyle/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4300" b="1" dirty="0">
                <a:solidFill>
                  <a:srgbClr val="C91E3B"/>
                </a:solidFill>
                <a:uFill>
                  <a:solidFill>
                    <a:srgbClr val="C91E3B"/>
                  </a:solidFill>
                </a:uFill>
              </a:rPr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sz="half" idx="1"/>
          </p:nvPr>
        </p:nvSpPr>
        <p:spPr>
          <a:xfrm>
            <a:off x="5380226" y="1596433"/>
            <a:ext cx="6341999" cy="4324351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2pPr>
              <a:buFontTx/>
            </a:lvl2pPr>
            <a:lvl3pPr>
              <a:buClr>
                <a:srgbClr val="6C6C6C"/>
              </a:buClr>
              <a:buFont typeface="Courier New"/>
            </a:lvl3pPr>
            <a:lvl4pPr>
              <a:buFontTx/>
            </a:lvl4pPr>
            <a:lvl5pPr>
              <a:buFontTx/>
            </a:lvl5pPr>
          </a:lstStyle>
          <a:p>
            <a:pPr lvl="0">
              <a:defRPr sz="1800">
                <a:uFillTx/>
              </a:defRPr>
            </a:pPr>
            <a:r>
              <a:rPr sz="27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7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7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7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7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10" name="Shape 10"/>
          <p:cNvSpPr>
            <a:spLocks noGrp="1"/>
          </p:cNvSpPr>
          <p:nvPr>
            <p:ph type="sldNum" sz="quarter" idx="2"/>
          </p:nvPr>
        </p:nvSpPr>
        <p:spPr>
          <a:xfrm>
            <a:off x="11579384" y="6494970"/>
            <a:ext cx="293338" cy="288528"/>
          </a:xfrm>
          <a:prstGeom prst="rect">
            <a:avLst/>
          </a:prstGeom>
          <a:ln w="12700">
            <a:round/>
          </a:ln>
        </p:spPr>
        <p:txBody>
          <a:bodyPr wrap="none" lIns="28569" tIns="28569" rIns="28569" bIns="28569">
            <a:spAutoFit/>
          </a:bodyPr>
          <a:lstStyle>
            <a:lvl1pPr defTabSz="812637">
              <a:defRPr sz="150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 kern="0"/>
              <a:pPr/>
              <a:t>‹#›</a:t>
            </a:fld>
            <a:endParaRPr kern="0"/>
          </a:p>
        </p:txBody>
      </p:sp>
      <p:pic>
        <p:nvPicPr>
          <p:cNvPr id="11" name="image00.png"/>
          <p:cNvPicPr/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001" y="4701239"/>
            <a:ext cx="807191" cy="1405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00.png"/>
          <p:cNvPicPr/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6937" y="6087914"/>
            <a:ext cx="1151035" cy="200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00.png"/>
          <p:cNvPicPr/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001" y="4701239"/>
            <a:ext cx="807191" cy="14057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37305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3" r:id="rId17"/>
  </p:sldLayoutIdLst>
  <p:transition spd="med"/>
  <p:txStyles>
    <p:titleStyle>
      <a:lvl1pPr defTabSz="812637">
        <a:lnSpc>
          <a:spcPts val="2849"/>
        </a:lnSpc>
        <a:defRPr sz="4300" b="1">
          <a:solidFill>
            <a:schemeClr val="accent1"/>
          </a:solidFill>
          <a:uFill>
            <a:solidFill>
              <a:srgbClr val="C91E3B"/>
            </a:solidFill>
          </a:uFill>
          <a:latin typeface="+mn-lt"/>
          <a:ea typeface="+mn-ea"/>
          <a:cs typeface="+mn-cs"/>
          <a:sym typeface="Arial"/>
        </a:defRPr>
      </a:lvl1pPr>
      <a:lvl2pPr indent="114277" defTabSz="812637">
        <a:lnSpc>
          <a:spcPts val="2849"/>
        </a:lnSpc>
        <a:defRPr sz="4300" b="1">
          <a:solidFill>
            <a:srgbClr val="C91E3B"/>
          </a:solidFill>
          <a:uFill>
            <a:solidFill>
              <a:srgbClr val="C91E3B"/>
            </a:solidFill>
          </a:uFill>
          <a:latin typeface="+mn-lt"/>
          <a:ea typeface="+mn-ea"/>
          <a:cs typeface="+mn-cs"/>
          <a:sym typeface="Arial"/>
        </a:defRPr>
      </a:lvl2pPr>
      <a:lvl3pPr indent="228554" defTabSz="812637">
        <a:lnSpc>
          <a:spcPts val="2849"/>
        </a:lnSpc>
        <a:defRPr sz="4300" b="1">
          <a:solidFill>
            <a:srgbClr val="C91E3B"/>
          </a:solidFill>
          <a:uFill>
            <a:solidFill>
              <a:srgbClr val="C91E3B"/>
            </a:solidFill>
          </a:uFill>
          <a:latin typeface="+mn-lt"/>
          <a:ea typeface="+mn-ea"/>
          <a:cs typeface="+mn-cs"/>
          <a:sym typeface="Arial"/>
        </a:defRPr>
      </a:lvl3pPr>
      <a:lvl4pPr indent="342831" defTabSz="812637">
        <a:lnSpc>
          <a:spcPts val="2849"/>
        </a:lnSpc>
        <a:defRPr sz="4300" b="1">
          <a:solidFill>
            <a:srgbClr val="C91E3B"/>
          </a:solidFill>
          <a:uFill>
            <a:solidFill>
              <a:srgbClr val="C91E3B"/>
            </a:solidFill>
          </a:uFill>
          <a:latin typeface="+mn-lt"/>
          <a:ea typeface="+mn-ea"/>
          <a:cs typeface="+mn-cs"/>
          <a:sym typeface="Arial"/>
        </a:defRPr>
      </a:lvl4pPr>
      <a:lvl5pPr indent="457109" defTabSz="812637">
        <a:lnSpc>
          <a:spcPts val="2849"/>
        </a:lnSpc>
        <a:defRPr sz="4300" b="1">
          <a:solidFill>
            <a:srgbClr val="C91E3B"/>
          </a:solidFill>
          <a:uFill>
            <a:solidFill>
              <a:srgbClr val="C91E3B"/>
            </a:solidFill>
          </a:uFill>
          <a:latin typeface="+mn-lt"/>
          <a:ea typeface="+mn-ea"/>
          <a:cs typeface="+mn-cs"/>
          <a:sym typeface="Arial"/>
        </a:defRPr>
      </a:lvl5pPr>
      <a:lvl6pPr indent="571386" defTabSz="812637">
        <a:lnSpc>
          <a:spcPts val="2849"/>
        </a:lnSpc>
        <a:defRPr sz="4300" b="1">
          <a:solidFill>
            <a:srgbClr val="C91E3B"/>
          </a:solidFill>
          <a:uFill>
            <a:solidFill>
              <a:srgbClr val="C91E3B"/>
            </a:solidFill>
          </a:uFill>
          <a:latin typeface="+mn-lt"/>
          <a:ea typeface="+mn-ea"/>
          <a:cs typeface="+mn-cs"/>
          <a:sym typeface="Arial"/>
        </a:defRPr>
      </a:lvl6pPr>
      <a:lvl7pPr indent="685663" defTabSz="812637">
        <a:lnSpc>
          <a:spcPts val="2849"/>
        </a:lnSpc>
        <a:defRPr sz="4300" b="1">
          <a:solidFill>
            <a:srgbClr val="C91E3B"/>
          </a:solidFill>
          <a:uFill>
            <a:solidFill>
              <a:srgbClr val="C91E3B"/>
            </a:solidFill>
          </a:uFill>
          <a:latin typeface="+mn-lt"/>
          <a:ea typeface="+mn-ea"/>
          <a:cs typeface="+mn-cs"/>
          <a:sym typeface="Arial"/>
        </a:defRPr>
      </a:lvl7pPr>
      <a:lvl8pPr indent="799940" defTabSz="812637">
        <a:lnSpc>
          <a:spcPts val="2849"/>
        </a:lnSpc>
        <a:defRPr sz="4300" b="1">
          <a:solidFill>
            <a:srgbClr val="C91E3B"/>
          </a:solidFill>
          <a:uFill>
            <a:solidFill>
              <a:srgbClr val="C91E3B"/>
            </a:solidFill>
          </a:uFill>
          <a:latin typeface="+mn-lt"/>
          <a:ea typeface="+mn-ea"/>
          <a:cs typeface="+mn-cs"/>
          <a:sym typeface="Arial"/>
        </a:defRPr>
      </a:lvl8pPr>
      <a:lvl9pPr indent="914217" defTabSz="812637">
        <a:lnSpc>
          <a:spcPts val="2849"/>
        </a:lnSpc>
        <a:defRPr sz="4300" b="1">
          <a:solidFill>
            <a:srgbClr val="C91E3B"/>
          </a:solidFill>
          <a:uFill>
            <a:solidFill>
              <a:srgbClr val="C91E3B"/>
            </a:solidFill>
          </a:uFill>
          <a:latin typeface="+mn-lt"/>
          <a:ea typeface="+mn-ea"/>
          <a:cs typeface="+mn-cs"/>
          <a:sym typeface="Arial"/>
        </a:defRPr>
      </a:lvl9pPr>
    </p:titleStyle>
    <p:bodyStyle>
      <a:lvl1pPr defTabSz="812637">
        <a:spcBef>
          <a:spcPts val="450"/>
        </a:spcBef>
        <a:buClr>
          <a:srgbClr val="C81D3B"/>
        </a:buClr>
        <a:buFont typeface="Wingdings"/>
        <a:defRPr sz="2700">
          <a:uFill>
            <a:solidFill/>
          </a:uFill>
          <a:latin typeface="+mn-lt"/>
          <a:ea typeface="+mn-ea"/>
          <a:cs typeface="+mn-cs"/>
          <a:sym typeface="Arial"/>
        </a:defRPr>
      </a:lvl1pPr>
      <a:lvl2pPr defTabSz="812637">
        <a:spcBef>
          <a:spcPts val="450"/>
        </a:spcBef>
        <a:buClr>
          <a:srgbClr val="C81D3B"/>
        </a:buClr>
        <a:buFont typeface="Wingdings"/>
        <a:defRPr sz="2700">
          <a:uFill>
            <a:solidFill/>
          </a:uFill>
          <a:latin typeface="+mn-lt"/>
          <a:ea typeface="+mn-ea"/>
          <a:cs typeface="+mn-cs"/>
          <a:sym typeface="Arial"/>
        </a:defRPr>
      </a:lvl2pPr>
      <a:lvl3pPr defTabSz="812637">
        <a:spcBef>
          <a:spcPts val="450"/>
        </a:spcBef>
        <a:buClr>
          <a:srgbClr val="C81D3B"/>
        </a:buClr>
        <a:buFont typeface="Wingdings"/>
        <a:defRPr sz="2700">
          <a:uFill>
            <a:solidFill/>
          </a:uFill>
          <a:latin typeface="+mn-lt"/>
          <a:ea typeface="+mn-ea"/>
          <a:cs typeface="+mn-cs"/>
          <a:sym typeface="Arial"/>
        </a:defRPr>
      </a:lvl3pPr>
      <a:lvl4pPr defTabSz="812637">
        <a:spcBef>
          <a:spcPts val="450"/>
        </a:spcBef>
        <a:buClr>
          <a:srgbClr val="C81D3B"/>
        </a:buClr>
        <a:buFont typeface="Wingdings"/>
        <a:defRPr sz="2700">
          <a:uFill>
            <a:solidFill/>
          </a:uFill>
          <a:latin typeface="+mn-lt"/>
          <a:ea typeface="+mn-ea"/>
          <a:cs typeface="+mn-cs"/>
          <a:sym typeface="Arial"/>
        </a:defRPr>
      </a:lvl4pPr>
      <a:lvl5pPr defTabSz="812637">
        <a:spcBef>
          <a:spcPts val="450"/>
        </a:spcBef>
        <a:buClr>
          <a:srgbClr val="C81D3B"/>
        </a:buClr>
        <a:buFont typeface="Wingdings"/>
        <a:defRPr sz="2700">
          <a:uFill>
            <a:solidFill/>
          </a:uFill>
          <a:latin typeface="+mn-lt"/>
          <a:ea typeface="+mn-ea"/>
          <a:cs typeface="+mn-cs"/>
          <a:sym typeface="Arial"/>
        </a:defRPr>
      </a:lvl5pPr>
      <a:lvl6pPr defTabSz="812637">
        <a:spcBef>
          <a:spcPts val="450"/>
        </a:spcBef>
        <a:buClr>
          <a:srgbClr val="C81D3B"/>
        </a:buClr>
        <a:buFont typeface="Wingdings"/>
        <a:defRPr sz="2700">
          <a:uFill>
            <a:solidFill/>
          </a:uFill>
          <a:latin typeface="+mn-lt"/>
          <a:ea typeface="+mn-ea"/>
          <a:cs typeface="+mn-cs"/>
          <a:sym typeface="Arial"/>
        </a:defRPr>
      </a:lvl6pPr>
      <a:lvl7pPr defTabSz="812637">
        <a:spcBef>
          <a:spcPts val="450"/>
        </a:spcBef>
        <a:buClr>
          <a:srgbClr val="C81D3B"/>
        </a:buClr>
        <a:buFont typeface="Wingdings"/>
        <a:defRPr sz="2700">
          <a:uFill>
            <a:solidFill/>
          </a:uFill>
          <a:latin typeface="+mn-lt"/>
          <a:ea typeface="+mn-ea"/>
          <a:cs typeface="+mn-cs"/>
          <a:sym typeface="Arial"/>
        </a:defRPr>
      </a:lvl7pPr>
      <a:lvl8pPr defTabSz="812637">
        <a:spcBef>
          <a:spcPts val="450"/>
        </a:spcBef>
        <a:buClr>
          <a:srgbClr val="C81D3B"/>
        </a:buClr>
        <a:buFont typeface="Wingdings"/>
        <a:defRPr sz="2700">
          <a:uFill>
            <a:solidFill/>
          </a:uFill>
          <a:latin typeface="+mn-lt"/>
          <a:ea typeface="+mn-ea"/>
          <a:cs typeface="+mn-cs"/>
          <a:sym typeface="Arial"/>
        </a:defRPr>
      </a:lvl8pPr>
      <a:lvl9pPr defTabSz="812637">
        <a:spcBef>
          <a:spcPts val="450"/>
        </a:spcBef>
        <a:buClr>
          <a:srgbClr val="C81D3B"/>
        </a:buClr>
        <a:buFont typeface="Wingdings"/>
        <a:defRPr sz="2700">
          <a:uFill>
            <a:solidFill/>
          </a:uFill>
          <a:latin typeface="+mn-lt"/>
          <a:ea typeface="+mn-ea"/>
          <a:cs typeface="+mn-cs"/>
          <a:sym typeface="Arial"/>
        </a:defRPr>
      </a:lvl9pPr>
    </p:bodyStyle>
    <p:otherStyle>
      <a:lvl1pPr defTabSz="812637">
        <a:defRPr sz="1500">
          <a:solidFill>
            <a:schemeClr val="tx1"/>
          </a:solidFill>
          <a:uFill>
            <a:solidFill>
              <a:srgbClr val="929292"/>
            </a:solidFill>
          </a:uFill>
          <a:latin typeface="+mn-lt"/>
          <a:ea typeface="+mn-ea"/>
          <a:cs typeface="+mn-cs"/>
          <a:sym typeface="Arial"/>
        </a:defRPr>
      </a:lvl1pPr>
      <a:lvl2pPr defTabSz="812637">
        <a:defRPr sz="1500">
          <a:solidFill>
            <a:schemeClr val="tx1"/>
          </a:solidFill>
          <a:uFill>
            <a:solidFill>
              <a:srgbClr val="929292"/>
            </a:solidFill>
          </a:uFill>
          <a:latin typeface="+mn-lt"/>
          <a:ea typeface="+mn-ea"/>
          <a:cs typeface="+mn-cs"/>
          <a:sym typeface="Arial"/>
        </a:defRPr>
      </a:lvl2pPr>
      <a:lvl3pPr defTabSz="812637">
        <a:defRPr sz="1500">
          <a:solidFill>
            <a:schemeClr val="tx1"/>
          </a:solidFill>
          <a:uFill>
            <a:solidFill>
              <a:srgbClr val="929292"/>
            </a:solidFill>
          </a:uFill>
          <a:latin typeface="+mn-lt"/>
          <a:ea typeface="+mn-ea"/>
          <a:cs typeface="+mn-cs"/>
          <a:sym typeface="Arial"/>
        </a:defRPr>
      </a:lvl3pPr>
      <a:lvl4pPr defTabSz="812637">
        <a:defRPr sz="1500">
          <a:solidFill>
            <a:schemeClr val="tx1"/>
          </a:solidFill>
          <a:uFill>
            <a:solidFill>
              <a:srgbClr val="929292"/>
            </a:solidFill>
          </a:uFill>
          <a:latin typeface="+mn-lt"/>
          <a:ea typeface="+mn-ea"/>
          <a:cs typeface="+mn-cs"/>
          <a:sym typeface="Arial"/>
        </a:defRPr>
      </a:lvl4pPr>
      <a:lvl5pPr defTabSz="812637">
        <a:defRPr sz="1500">
          <a:solidFill>
            <a:schemeClr val="tx1"/>
          </a:solidFill>
          <a:uFill>
            <a:solidFill>
              <a:srgbClr val="929292"/>
            </a:solidFill>
          </a:uFill>
          <a:latin typeface="+mn-lt"/>
          <a:ea typeface="+mn-ea"/>
          <a:cs typeface="+mn-cs"/>
          <a:sym typeface="Arial"/>
        </a:defRPr>
      </a:lvl5pPr>
      <a:lvl6pPr defTabSz="812637">
        <a:defRPr sz="1500">
          <a:solidFill>
            <a:schemeClr val="tx1"/>
          </a:solidFill>
          <a:uFill>
            <a:solidFill>
              <a:srgbClr val="929292"/>
            </a:solidFill>
          </a:uFill>
          <a:latin typeface="+mn-lt"/>
          <a:ea typeface="+mn-ea"/>
          <a:cs typeface="+mn-cs"/>
          <a:sym typeface="Arial"/>
        </a:defRPr>
      </a:lvl6pPr>
      <a:lvl7pPr defTabSz="812637">
        <a:defRPr sz="1500">
          <a:solidFill>
            <a:schemeClr val="tx1"/>
          </a:solidFill>
          <a:uFill>
            <a:solidFill>
              <a:srgbClr val="929292"/>
            </a:solidFill>
          </a:uFill>
          <a:latin typeface="+mn-lt"/>
          <a:ea typeface="+mn-ea"/>
          <a:cs typeface="+mn-cs"/>
          <a:sym typeface="Arial"/>
        </a:defRPr>
      </a:lvl7pPr>
      <a:lvl8pPr defTabSz="812637">
        <a:defRPr sz="1500">
          <a:solidFill>
            <a:schemeClr val="tx1"/>
          </a:solidFill>
          <a:uFill>
            <a:solidFill>
              <a:srgbClr val="929292"/>
            </a:solidFill>
          </a:uFill>
          <a:latin typeface="+mn-lt"/>
          <a:ea typeface="+mn-ea"/>
          <a:cs typeface="+mn-cs"/>
          <a:sym typeface="Arial"/>
        </a:defRPr>
      </a:lvl8pPr>
      <a:lvl9pPr defTabSz="812637">
        <a:defRPr sz="1500">
          <a:solidFill>
            <a:schemeClr val="tx1"/>
          </a:solidFill>
          <a:uFill>
            <a:solidFill>
              <a:srgbClr val="929292"/>
            </a:solidFill>
          </a:u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1.png"/><Relationship Id="rId7" Type="http://schemas.microsoft.com/office/2007/relationships/hdphoto" Target="../media/hdphoto2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29.pn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36.png"/><Relationship Id="rId3" Type="http://schemas.openxmlformats.org/officeDocument/2006/relationships/image" Target="../media/image29.png"/><Relationship Id="rId21" Type="http://schemas.openxmlformats.org/officeDocument/2006/relationships/image" Target="../media/image56.jpe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5" Type="http://schemas.openxmlformats.org/officeDocument/2006/relationships/image" Target="../media/image40.png"/><Relationship Id="rId15" Type="http://schemas.openxmlformats.org/officeDocument/2006/relationships/image" Target="../media/image50.gif"/><Relationship Id="rId23" Type="http://schemas.openxmlformats.org/officeDocument/2006/relationships/image" Target="../media/image58.png"/><Relationship Id="rId10" Type="http://schemas.openxmlformats.org/officeDocument/2006/relationships/image" Target="../media/image45.png"/><Relationship Id="rId19" Type="http://schemas.openxmlformats.org/officeDocument/2006/relationships/image" Target="../media/image54.gif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7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72.png"/><Relationship Id="rId26" Type="http://schemas.openxmlformats.org/officeDocument/2006/relationships/image" Target="../media/image77.png"/><Relationship Id="rId3" Type="http://schemas.openxmlformats.org/officeDocument/2006/relationships/image" Target="../media/image29.png"/><Relationship Id="rId21" Type="http://schemas.openxmlformats.org/officeDocument/2006/relationships/image" Target="../media/image73.jpe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52.png"/><Relationship Id="rId25" Type="http://schemas.openxmlformats.org/officeDocument/2006/relationships/image" Target="../media/image76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71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24" Type="http://schemas.openxmlformats.org/officeDocument/2006/relationships/image" Target="../media/image75.png"/><Relationship Id="rId5" Type="http://schemas.openxmlformats.org/officeDocument/2006/relationships/image" Target="../media/image61.png"/><Relationship Id="rId15" Type="http://schemas.openxmlformats.org/officeDocument/2006/relationships/image" Target="../media/image50.gif"/><Relationship Id="rId23" Type="http://schemas.openxmlformats.org/officeDocument/2006/relationships/image" Target="../media/image74.png"/><Relationship Id="rId28" Type="http://schemas.openxmlformats.org/officeDocument/2006/relationships/image" Target="../media/image36.png"/><Relationship Id="rId10" Type="http://schemas.openxmlformats.org/officeDocument/2006/relationships/image" Target="../media/image66.png"/><Relationship Id="rId19" Type="http://schemas.openxmlformats.org/officeDocument/2006/relationships/image" Target="../media/image54.gif"/><Relationship Id="rId4" Type="http://schemas.openxmlformats.org/officeDocument/2006/relationships/image" Target="../media/image39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Relationship Id="rId22" Type="http://schemas.openxmlformats.org/officeDocument/2006/relationships/image" Target="../media/image57.gif"/><Relationship Id="rId27" Type="http://schemas.openxmlformats.org/officeDocument/2006/relationships/image" Target="../media/image7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18" Type="http://schemas.openxmlformats.org/officeDocument/2006/relationships/image" Target="../media/image52.png"/><Relationship Id="rId26" Type="http://schemas.openxmlformats.org/officeDocument/2006/relationships/image" Target="../media/image77.png"/><Relationship Id="rId3" Type="http://schemas.openxmlformats.org/officeDocument/2006/relationships/image" Target="../media/image36.png"/><Relationship Id="rId21" Type="http://schemas.openxmlformats.org/officeDocument/2006/relationships/image" Target="../media/image55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image" Target="../media/image71.png"/><Relationship Id="rId25" Type="http://schemas.openxmlformats.org/officeDocument/2006/relationships/image" Target="../media/image75.png"/><Relationship Id="rId33" Type="http://schemas.microsoft.com/office/2007/relationships/hdphoto" Target="../media/hdphoto4.wdp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50.gif"/><Relationship Id="rId20" Type="http://schemas.openxmlformats.org/officeDocument/2006/relationships/image" Target="../media/image54.gif"/><Relationship Id="rId29" Type="http://schemas.openxmlformats.org/officeDocument/2006/relationships/image" Target="../media/image8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24" Type="http://schemas.openxmlformats.org/officeDocument/2006/relationships/image" Target="../media/image74.png"/><Relationship Id="rId32" Type="http://schemas.openxmlformats.org/officeDocument/2006/relationships/image" Target="../media/image82.png"/><Relationship Id="rId5" Type="http://schemas.openxmlformats.org/officeDocument/2006/relationships/image" Target="../media/image39.png"/><Relationship Id="rId15" Type="http://schemas.openxmlformats.org/officeDocument/2006/relationships/image" Target="../media/image70.png"/><Relationship Id="rId23" Type="http://schemas.openxmlformats.org/officeDocument/2006/relationships/image" Target="../media/image57.gif"/><Relationship Id="rId28" Type="http://schemas.openxmlformats.org/officeDocument/2006/relationships/image" Target="../media/image79.jpeg"/><Relationship Id="rId10" Type="http://schemas.openxmlformats.org/officeDocument/2006/relationships/image" Target="../media/image65.png"/><Relationship Id="rId19" Type="http://schemas.openxmlformats.org/officeDocument/2006/relationships/image" Target="../media/image72.png"/><Relationship Id="rId31" Type="http://schemas.openxmlformats.org/officeDocument/2006/relationships/image" Target="../media/image81.png"/><Relationship Id="rId4" Type="http://schemas.openxmlformats.org/officeDocument/2006/relationships/image" Target="../media/image2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Relationship Id="rId22" Type="http://schemas.openxmlformats.org/officeDocument/2006/relationships/image" Target="../media/image73.jpeg"/><Relationship Id="rId27" Type="http://schemas.openxmlformats.org/officeDocument/2006/relationships/image" Target="../media/image78.jpeg"/><Relationship Id="rId30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7.jpeg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11" Type="http://schemas.openxmlformats.org/officeDocument/2006/relationships/image" Target="../media/image15.jpeg"/><Relationship Id="rId5" Type="http://schemas.openxmlformats.org/officeDocument/2006/relationships/image" Target="../media/image11.png"/><Relationship Id="rId15" Type="http://schemas.openxmlformats.org/officeDocument/2006/relationships/image" Target="../media/image19.jpe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5" Type="http://schemas.openxmlformats.org/officeDocument/2006/relationships/image" Target="../media/image87.png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7.wdp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1.png"/><Relationship Id="rId26" Type="http://schemas.openxmlformats.org/officeDocument/2006/relationships/image" Target="../media/image75.png"/><Relationship Id="rId3" Type="http://schemas.openxmlformats.org/officeDocument/2006/relationships/image" Target="../media/image95.jpeg"/><Relationship Id="rId21" Type="http://schemas.openxmlformats.org/officeDocument/2006/relationships/image" Target="../media/image54.gif"/><Relationship Id="rId34" Type="http://schemas.microsoft.com/office/2007/relationships/hdphoto" Target="../media/hdphoto4.wdp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50.gif"/><Relationship Id="rId25" Type="http://schemas.openxmlformats.org/officeDocument/2006/relationships/image" Target="../media/image74.png"/><Relationship Id="rId33" Type="http://schemas.openxmlformats.org/officeDocument/2006/relationships/image" Target="../media/image82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70.png"/><Relationship Id="rId20" Type="http://schemas.openxmlformats.org/officeDocument/2006/relationships/image" Target="../media/image72.png"/><Relationship Id="rId29" Type="http://schemas.openxmlformats.org/officeDocument/2006/relationships/image" Target="../media/image7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11" Type="http://schemas.openxmlformats.org/officeDocument/2006/relationships/image" Target="../media/image65.png"/><Relationship Id="rId24" Type="http://schemas.openxmlformats.org/officeDocument/2006/relationships/image" Target="../media/image57.gif"/><Relationship Id="rId32" Type="http://schemas.openxmlformats.org/officeDocument/2006/relationships/image" Target="../media/image81.png"/><Relationship Id="rId5" Type="http://schemas.openxmlformats.org/officeDocument/2006/relationships/image" Target="../media/image29.png"/><Relationship Id="rId15" Type="http://schemas.openxmlformats.org/officeDocument/2006/relationships/image" Target="../media/image69.png"/><Relationship Id="rId23" Type="http://schemas.openxmlformats.org/officeDocument/2006/relationships/image" Target="../media/image73.jpeg"/><Relationship Id="rId28" Type="http://schemas.openxmlformats.org/officeDocument/2006/relationships/image" Target="../media/image78.jpeg"/><Relationship Id="rId10" Type="http://schemas.openxmlformats.org/officeDocument/2006/relationships/image" Target="../media/image64.png"/><Relationship Id="rId19" Type="http://schemas.openxmlformats.org/officeDocument/2006/relationships/image" Target="../media/image52.png"/><Relationship Id="rId31" Type="http://schemas.microsoft.com/office/2007/relationships/hdphoto" Target="../media/hdphoto3.wdp"/><Relationship Id="rId4" Type="http://schemas.openxmlformats.org/officeDocument/2006/relationships/image" Target="../media/image36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Relationship Id="rId22" Type="http://schemas.openxmlformats.org/officeDocument/2006/relationships/image" Target="../media/image55.png"/><Relationship Id="rId27" Type="http://schemas.openxmlformats.org/officeDocument/2006/relationships/image" Target="../media/image77.png"/><Relationship Id="rId30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8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microsoft.com/office/2007/relationships/hdphoto" Target="../media/hdphoto8.wdp"/><Relationship Id="rId9" Type="http://schemas.openxmlformats.org/officeDocument/2006/relationships/image" Target="../media/image10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0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0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0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0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0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0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0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112.png"/><Relationship Id="rId4" Type="http://schemas.openxmlformats.org/officeDocument/2006/relationships/image" Target="../media/image11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microsoft.com/office/2007/relationships/hdphoto" Target="../media/hdphoto14.wdp"/><Relationship Id="rId18" Type="http://schemas.openxmlformats.org/officeDocument/2006/relationships/image" Target="../media/image123.png"/><Relationship Id="rId3" Type="http://schemas.openxmlformats.org/officeDocument/2006/relationships/image" Target="../media/image115.png"/><Relationship Id="rId7" Type="http://schemas.microsoft.com/office/2007/relationships/hdphoto" Target="../media/hdphoto11.wdp"/><Relationship Id="rId12" Type="http://schemas.openxmlformats.org/officeDocument/2006/relationships/image" Target="../media/image120.png"/><Relationship Id="rId17" Type="http://schemas.microsoft.com/office/2007/relationships/hdphoto" Target="../media/hdphoto16.wdp"/><Relationship Id="rId2" Type="http://schemas.openxmlformats.org/officeDocument/2006/relationships/notesSlide" Target="../notesSlides/notesSlide55.xml"/><Relationship Id="rId16" Type="http://schemas.openxmlformats.org/officeDocument/2006/relationships/image" Target="../media/image1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7.png"/><Relationship Id="rId11" Type="http://schemas.microsoft.com/office/2007/relationships/hdphoto" Target="../media/hdphoto13.wdp"/><Relationship Id="rId5" Type="http://schemas.openxmlformats.org/officeDocument/2006/relationships/image" Target="../media/image116.png"/><Relationship Id="rId15" Type="http://schemas.microsoft.com/office/2007/relationships/hdphoto" Target="../media/hdphoto15.wdp"/><Relationship Id="rId10" Type="http://schemas.openxmlformats.org/officeDocument/2006/relationships/image" Target="../media/image119.png"/><Relationship Id="rId19" Type="http://schemas.openxmlformats.org/officeDocument/2006/relationships/image" Target="../media/image124.png"/><Relationship Id="rId4" Type="http://schemas.microsoft.com/office/2007/relationships/hdphoto" Target="../media/hdphoto10.wdp"/><Relationship Id="rId9" Type="http://schemas.microsoft.com/office/2007/relationships/hdphoto" Target="../media/hdphoto12.wdp"/><Relationship Id="rId14" Type="http://schemas.openxmlformats.org/officeDocument/2006/relationships/image" Target="../media/image12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microsoft.com/office/2007/relationships/hdphoto" Target="../media/hdphoto14.wdp"/><Relationship Id="rId18" Type="http://schemas.openxmlformats.org/officeDocument/2006/relationships/image" Target="../media/image123.png"/><Relationship Id="rId3" Type="http://schemas.openxmlformats.org/officeDocument/2006/relationships/image" Target="../media/image115.png"/><Relationship Id="rId21" Type="http://schemas.openxmlformats.org/officeDocument/2006/relationships/image" Target="../media/image124.png"/><Relationship Id="rId7" Type="http://schemas.microsoft.com/office/2007/relationships/hdphoto" Target="../media/hdphoto11.wdp"/><Relationship Id="rId12" Type="http://schemas.openxmlformats.org/officeDocument/2006/relationships/image" Target="../media/image120.png"/><Relationship Id="rId17" Type="http://schemas.microsoft.com/office/2007/relationships/hdphoto" Target="../media/hdphoto16.wdp"/><Relationship Id="rId2" Type="http://schemas.openxmlformats.org/officeDocument/2006/relationships/notesSlide" Target="../notesSlides/notesSlide56.xml"/><Relationship Id="rId16" Type="http://schemas.openxmlformats.org/officeDocument/2006/relationships/image" Target="../media/image122.png"/><Relationship Id="rId20" Type="http://schemas.openxmlformats.org/officeDocument/2006/relationships/image" Target="../media/image12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7.png"/><Relationship Id="rId11" Type="http://schemas.microsoft.com/office/2007/relationships/hdphoto" Target="../media/hdphoto13.wdp"/><Relationship Id="rId5" Type="http://schemas.openxmlformats.org/officeDocument/2006/relationships/image" Target="../media/image116.png"/><Relationship Id="rId15" Type="http://schemas.microsoft.com/office/2007/relationships/hdphoto" Target="../media/hdphoto15.wdp"/><Relationship Id="rId10" Type="http://schemas.openxmlformats.org/officeDocument/2006/relationships/image" Target="../media/image119.png"/><Relationship Id="rId19" Type="http://schemas.openxmlformats.org/officeDocument/2006/relationships/image" Target="../media/image125.jpeg"/><Relationship Id="rId4" Type="http://schemas.microsoft.com/office/2007/relationships/hdphoto" Target="../media/hdphoto10.wdp"/><Relationship Id="rId9" Type="http://schemas.microsoft.com/office/2007/relationships/hdphoto" Target="../media/hdphoto12.wdp"/><Relationship Id="rId14" Type="http://schemas.openxmlformats.org/officeDocument/2006/relationships/image" Target="../media/image12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3.jpeg"/><Relationship Id="rId4" Type="http://schemas.microsoft.com/office/2007/relationships/hdphoto" Target="../media/hdphoto17.wdp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134.png"/><Relationship Id="rId4" Type="http://schemas.microsoft.com/office/2007/relationships/hdphoto" Target="../media/hdphoto17.wdp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132.jpeg"/><Relationship Id="rId7" Type="http://schemas.openxmlformats.org/officeDocument/2006/relationships/image" Target="../media/image135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6" Type="http://schemas.openxmlformats.org/officeDocument/2006/relationships/image" Target="http://pbs.twimg.com/media/CaIRAy7WIAE2bEl.jpg:small" TargetMode="External"/><Relationship Id="rId5" Type="http://schemas.openxmlformats.org/officeDocument/2006/relationships/hyperlink" Target="https://t.co/j8qOaOGmaj" TargetMode="External"/><Relationship Id="rId4" Type="http://schemas.microsoft.com/office/2007/relationships/hdphoto" Target="../media/hdphoto17.wdp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8.jpeg"/><Relationship Id="rId4" Type="http://schemas.microsoft.com/office/2007/relationships/hdphoto" Target="../media/hdphoto17.wdp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tif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9.wdp"/><Relationship Id="rId4" Type="http://schemas.openxmlformats.org/officeDocument/2006/relationships/image" Target="../media/image140.png"/></Relationships>
</file>

<file path=ppt/slides/_rels/slide72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141.jpe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1.wdp"/><Relationship Id="rId5" Type="http://schemas.openxmlformats.org/officeDocument/2006/relationships/image" Target="../media/image142.png"/><Relationship Id="rId4" Type="http://schemas.microsoft.com/office/2007/relationships/hdphoto" Target="../media/hdphoto20.wdp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8.jpeg"/><Relationship Id="rId4" Type="http://schemas.microsoft.com/office/2007/relationships/hdphoto" Target="../media/hdphoto17.wdp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8.jpeg"/><Relationship Id="rId4" Type="http://schemas.microsoft.com/office/2007/relationships/hdphoto" Target="../media/hdphoto17.wdp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jpeg"/><Relationship Id="rId5" Type="http://schemas.openxmlformats.org/officeDocument/2006/relationships/image" Target="../media/image138.jpeg"/><Relationship Id="rId4" Type="http://schemas.microsoft.com/office/2007/relationships/hdphoto" Target="../media/hdphoto17.wdp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7.wdp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7.wdp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9.png"/><Relationship Id="rId4" Type="http://schemas.microsoft.com/office/2007/relationships/hdphoto" Target="../media/hdphoto17.wdp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2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7.wdp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6.jpeg"/><Relationship Id="rId4" Type="http://schemas.microsoft.com/office/2007/relationships/hdphoto" Target="../media/hdphoto1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7.jpeg"/><Relationship Id="rId4" Type="http://schemas.microsoft.com/office/2007/relationships/hdphoto" Target="../media/hdphoto17.wdp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8.png"/><Relationship Id="rId4" Type="http://schemas.microsoft.com/office/2007/relationships/hdphoto" Target="../media/hdphoto17.wdp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3.wdp"/><Relationship Id="rId5" Type="http://schemas.openxmlformats.org/officeDocument/2006/relationships/image" Target="../media/image159.png"/><Relationship Id="rId4" Type="http://schemas.microsoft.com/office/2007/relationships/hdphoto" Target="../media/hdphoto17.wdp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0.jpeg"/><Relationship Id="rId4" Type="http://schemas.microsoft.com/office/2007/relationships/hdphoto" Target="../media/hdphoto17.wdp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1.png"/><Relationship Id="rId4" Type="http://schemas.microsoft.com/office/2007/relationships/hdphoto" Target="../media/hdphoto17.wdp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1.png"/><Relationship Id="rId4" Type="http://schemas.microsoft.com/office/2007/relationships/hdphoto" Target="../media/hdphoto17.wdp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1.png"/><Relationship Id="rId4" Type="http://schemas.microsoft.com/office/2007/relationships/hdphoto" Target="../media/hdphoto17.wdp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7.jpeg"/><Relationship Id="rId3" Type="http://schemas.openxmlformats.org/officeDocument/2006/relationships/notesSlide" Target="../notesSlides/notesSlide98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png"/><Relationship Id="rId11" Type="http://schemas.openxmlformats.org/officeDocument/2006/relationships/image" Target="../media/image15.jpeg"/><Relationship Id="rId5" Type="http://schemas.openxmlformats.org/officeDocument/2006/relationships/image" Target="../media/image11.png"/><Relationship Id="rId15" Type="http://schemas.openxmlformats.org/officeDocument/2006/relationships/image" Target="../media/image19.jpe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12" y="1924050"/>
            <a:ext cx="83343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426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0" y="6234125"/>
            <a:ext cx="12188825" cy="14289"/>
          </a:xfrm>
          <a:prstGeom prst="line">
            <a:avLst/>
          </a:prstGeom>
          <a:ln w="12700">
            <a:solidFill>
              <a:schemeClr val="bg1"/>
            </a:solidFill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https://s-media-cache-ak0.pinimg.com/736x/55/5e/5c/555e5cc45d0450ed7f7ea46ccbaa8518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10330" y="3345752"/>
            <a:ext cx="2882314" cy="96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9027" y="225289"/>
            <a:ext cx="3994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What can be counted?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8" name="Picture 2" descr="https://s-media-cache-ak0.pinimg.com/736x/55/5e/5c/555e5cc45d0450ed7f7ea46ccbaa8518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345545" y="3724759"/>
            <a:ext cx="532109" cy="26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9012872" y="3991740"/>
            <a:ext cx="304800" cy="275460"/>
          </a:xfrm>
          <a:prstGeom prst="rect">
            <a:avLst/>
          </a:prstGeom>
          <a:solidFill>
            <a:schemeClr val="tx1"/>
          </a:solidFill>
          <a:ln w="57150">
            <a:noFill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58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780288" y="853440"/>
            <a:ext cx="10058400" cy="5319725"/>
          </a:xfrm>
          <a:prstGeom prst="rect">
            <a:avLst/>
          </a:prstGeom>
          <a:solidFill>
            <a:schemeClr val="bg1"/>
          </a:solidFill>
          <a:ln w="57150">
            <a:noFill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0" y="6234125"/>
            <a:ext cx="12188825" cy="14289"/>
          </a:xfrm>
          <a:prstGeom prst="line">
            <a:avLst/>
          </a:prstGeom>
          <a:ln w="12700">
            <a:solidFill>
              <a:schemeClr val="bg1"/>
            </a:solidFill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59027" y="225289"/>
            <a:ext cx="3994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What can be counted?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026" name="Picture 2" descr="Analytic Tools - Web Analytic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5212" y="1016976"/>
            <a:ext cx="9296400" cy="505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15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0" y="6234125"/>
            <a:ext cx="12188825" cy="14289"/>
          </a:xfrm>
          <a:prstGeom prst="line">
            <a:avLst/>
          </a:prstGeom>
          <a:ln w="12700">
            <a:solidFill>
              <a:schemeClr val="bg1"/>
            </a:solidFill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59027" y="225289"/>
            <a:ext cx="3994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What can be counted?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00" y="914400"/>
            <a:ext cx="4722812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Clickthroughs	Pageviews</a:t>
            </a:r>
            <a:endParaRPr lang="en-US" sz="2400" dirty="0">
              <a:solidFill>
                <a:prstClr val="white"/>
              </a:solidFill>
            </a:endParaRPr>
          </a:p>
          <a:p>
            <a:pPr indent="-342900">
              <a:spcBef>
                <a:spcPts val="400"/>
              </a:spcBef>
              <a:buFont typeface="Arial" charset="0"/>
              <a:buNone/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Visitors	Stickiness</a:t>
            </a:r>
          </a:p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Attribution	Conversion</a:t>
            </a:r>
          </a:p>
          <a:p>
            <a:pPr indent="-342900">
              <a:spcBef>
                <a:spcPts val="400"/>
              </a:spcBef>
              <a:buFont typeface="Arial" charset="0"/>
              <a:buNone/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Bounce Rate	Path Analysis</a:t>
            </a:r>
          </a:p>
          <a:p>
            <a:pPr indent="-342900">
              <a:spcBef>
                <a:spcPts val="400"/>
              </a:spcBef>
              <a:buFont typeface="Arial" charset="0"/>
              <a:buNone/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View Throughs	Abandonment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1153" y="1066800"/>
            <a:ext cx="3034259" cy="33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346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0" y="6234125"/>
            <a:ext cx="12188825" cy="14289"/>
          </a:xfrm>
          <a:prstGeom prst="line">
            <a:avLst/>
          </a:prstGeom>
          <a:ln w="12700">
            <a:solidFill>
              <a:schemeClr val="bg1"/>
            </a:solidFill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59027" y="225289"/>
            <a:ext cx="3994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What can be counted?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00" y="914400"/>
            <a:ext cx="4722812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Clickthroughs	Pageviews</a:t>
            </a:r>
            <a:endParaRPr lang="en-US" sz="2400" dirty="0">
              <a:solidFill>
                <a:prstClr val="white"/>
              </a:solidFill>
            </a:endParaRPr>
          </a:p>
          <a:p>
            <a:pPr indent="-342900">
              <a:spcBef>
                <a:spcPts val="400"/>
              </a:spcBef>
              <a:buFont typeface="Arial" charset="0"/>
              <a:buNone/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Visitors	Stickiness</a:t>
            </a:r>
          </a:p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Attribution	Conversion</a:t>
            </a:r>
          </a:p>
          <a:p>
            <a:pPr indent="-342900">
              <a:spcBef>
                <a:spcPts val="400"/>
              </a:spcBef>
              <a:buFont typeface="Arial" charset="0"/>
              <a:buNone/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Bounce Rate	Path Analysis</a:t>
            </a:r>
          </a:p>
          <a:p>
            <a:pPr indent="-342900">
              <a:spcBef>
                <a:spcPts val="400"/>
              </a:spcBef>
              <a:buFont typeface="Arial" charset="0"/>
              <a:buNone/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View Throughs	Abandonment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018212" y="231385"/>
            <a:ext cx="5669116" cy="1524000"/>
            <a:chOff x="3928321" y="3657600"/>
            <a:chExt cx="5669116" cy="1524000"/>
          </a:xfrm>
        </p:grpSpPr>
        <p:pic>
          <p:nvPicPr>
            <p:cNvPr id="7" name="Picture 4" descr="http://chatfield.k12.mn.us/SiteCollectionImages/glossy-black-3d-button-icon-alphanumeric-full-set/070652-glossy-black-3d-button-icon-alphanumeric-full-set/070507-glossy-black-3d-button-icon-alphanumeric-at-sign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1012" y="3657600"/>
              <a:ext cx="1524397" cy="15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3928321" y="3962400"/>
              <a:ext cx="16214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</a:rPr>
                <a:t>i</a:t>
              </a:r>
              <a:r>
                <a:rPr lang="en-US" sz="3600" dirty="0" smtClean="0">
                  <a:solidFill>
                    <a:schemeClr val="bg1"/>
                  </a:solidFill>
                </a:rPr>
                <a:t>dentity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823921" y="3962400"/>
              <a:ext cx="27735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chemeClr val="bg1"/>
                  </a:solidFill>
                </a:rPr>
                <a:t>domain name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6170612" y="1371600"/>
            <a:ext cx="5181600" cy="1302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Recency	Postal Address</a:t>
            </a:r>
          </a:p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Frequency	Credit Card</a:t>
            </a:r>
          </a:p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Preferences	Phone Number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0" y="6234125"/>
            <a:ext cx="12188825" cy="14289"/>
          </a:xfrm>
          <a:prstGeom prst="line">
            <a:avLst/>
          </a:prstGeom>
          <a:ln w="12700">
            <a:solidFill>
              <a:schemeClr val="bg1"/>
            </a:solidFill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914400" y="914400"/>
            <a:ext cx="4722812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Clickthroughs	Pageviews</a:t>
            </a:r>
            <a:endParaRPr lang="en-US" sz="2400" dirty="0">
              <a:solidFill>
                <a:prstClr val="white"/>
              </a:solidFill>
            </a:endParaRPr>
          </a:p>
          <a:p>
            <a:pPr indent="-342900">
              <a:spcBef>
                <a:spcPts val="400"/>
              </a:spcBef>
              <a:buFont typeface="Arial" charset="0"/>
              <a:buNone/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Visitors	Stickiness</a:t>
            </a:r>
          </a:p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Attribution	Conversion</a:t>
            </a:r>
          </a:p>
          <a:p>
            <a:pPr indent="-342900">
              <a:spcBef>
                <a:spcPts val="400"/>
              </a:spcBef>
              <a:buFont typeface="Arial" charset="0"/>
              <a:buNone/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Bounce Rate	Path Analysis</a:t>
            </a:r>
          </a:p>
          <a:p>
            <a:pPr indent="-342900">
              <a:spcBef>
                <a:spcPts val="400"/>
              </a:spcBef>
              <a:buFont typeface="Arial" charset="0"/>
              <a:buNone/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View Throughs	Abandonment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170612" y="1371600"/>
            <a:ext cx="5181600" cy="1302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Recency	Postal Address</a:t>
            </a:r>
          </a:p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Frequency	Credit Card</a:t>
            </a:r>
          </a:p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Preferences	Phone Number</a:t>
            </a:r>
          </a:p>
        </p:txBody>
      </p:sp>
      <p:pic>
        <p:nvPicPr>
          <p:cNvPr id="41" name="Picture 2" descr="https://pixabay.com/static/uploads/photo/2014/08/29/19/02/smartphone-431230_640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9328" y="2154188"/>
            <a:ext cx="60960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budapesthoponhopoff.com/wp-content/uploads/2012/10/Budapest-Hop-on-Hop-off-Route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012" y="1502734"/>
            <a:ext cx="7481054" cy="471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09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http://budapesthoponhopoff.com/wp-content/uploads/2012/10/Budapest-Hop-on-Hop-off-Rout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012" y="1502734"/>
            <a:ext cx="7481054" cy="471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BMW M8 Superc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3886200"/>
            <a:ext cx="4300946" cy="222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/>
          <p:cNvCxnSpPr/>
          <p:nvPr/>
        </p:nvCxnSpPr>
        <p:spPr>
          <a:xfrm>
            <a:off x="0" y="6234125"/>
            <a:ext cx="12188825" cy="14289"/>
          </a:xfrm>
          <a:prstGeom prst="line">
            <a:avLst/>
          </a:prstGeom>
          <a:ln w="12700">
            <a:solidFill>
              <a:schemeClr val="bg1"/>
            </a:solidFill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59027" y="225289"/>
            <a:ext cx="3994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What can be counted?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00" y="914400"/>
            <a:ext cx="4722812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Clickthroughs	Pageviews</a:t>
            </a:r>
            <a:endParaRPr lang="en-US" sz="2400" dirty="0">
              <a:solidFill>
                <a:prstClr val="white"/>
              </a:solidFill>
            </a:endParaRPr>
          </a:p>
          <a:p>
            <a:pPr indent="-342900">
              <a:spcBef>
                <a:spcPts val="400"/>
              </a:spcBef>
              <a:buFont typeface="Arial" charset="0"/>
              <a:buNone/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Visitors	Stickiness</a:t>
            </a:r>
          </a:p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Attribution	Conversion</a:t>
            </a:r>
          </a:p>
          <a:p>
            <a:pPr indent="-342900">
              <a:spcBef>
                <a:spcPts val="400"/>
              </a:spcBef>
              <a:buFont typeface="Arial" charset="0"/>
              <a:buNone/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Bounce Rate	Path Analysis</a:t>
            </a:r>
          </a:p>
          <a:p>
            <a:pPr indent="-342900">
              <a:spcBef>
                <a:spcPts val="400"/>
              </a:spcBef>
              <a:buFont typeface="Arial" charset="0"/>
              <a:buNone/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View Throughs	Abandonment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018212" y="231385"/>
            <a:ext cx="5669116" cy="1524000"/>
            <a:chOff x="3928321" y="3657600"/>
            <a:chExt cx="5669116" cy="1524000"/>
          </a:xfrm>
        </p:grpSpPr>
        <p:pic>
          <p:nvPicPr>
            <p:cNvPr id="7" name="Picture 4" descr="http://chatfield.k12.mn.us/SiteCollectionImages/glossy-black-3d-button-icon-alphanumeric-full-set/070652-glossy-black-3d-button-icon-alphanumeric-full-set/070507-glossy-black-3d-button-icon-alphanumeric-at-sign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1012" y="3657600"/>
              <a:ext cx="1524397" cy="15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3928321" y="3962400"/>
              <a:ext cx="16214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</a:rPr>
                <a:t>i</a:t>
              </a:r>
              <a:r>
                <a:rPr lang="en-US" sz="3600" dirty="0" smtClean="0">
                  <a:solidFill>
                    <a:schemeClr val="bg1"/>
                  </a:solidFill>
                </a:rPr>
                <a:t>dentity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823921" y="3962400"/>
              <a:ext cx="27735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chemeClr val="bg1"/>
                  </a:solidFill>
                </a:rPr>
                <a:t>domain name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6170612" y="1371600"/>
            <a:ext cx="5181600" cy="1302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Recency	Postal Address</a:t>
            </a:r>
          </a:p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Frequency	Credit Card</a:t>
            </a:r>
          </a:p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Preferences	Phone Number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0" y="6234125"/>
            <a:ext cx="12188825" cy="14289"/>
          </a:xfrm>
          <a:prstGeom prst="line">
            <a:avLst/>
          </a:prstGeom>
          <a:ln w="12700">
            <a:solidFill>
              <a:schemeClr val="bg1"/>
            </a:solidFill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914400" y="914400"/>
            <a:ext cx="4722812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Clickthroughs	Pageviews</a:t>
            </a:r>
            <a:endParaRPr lang="en-US" sz="2400" dirty="0">
              <a:solidFill>
                <a:prstClr val="white"/>
              </a:solidFill>
            </a:endParaRPr>
          </a:p>
          <a:p>
            <a:pPr indent="-342900">
              <a:spcBef>
                <a:spcPts val="400"/>
              </a:spcBef>
              <a:buFont typeface="Arial" charset="0"/>
              <a:buNone/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Visitors	Stickiness</a:t>
            </a:r>
          </a:p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Attribution	Conversion</a:t>
            </a:r>
          </a:p>
          <a:p>
            <a:pPr indent="-342900">
              <a:spcBef>
                <a:spcPts val="400"/>
              </a:spcBef>
              <a:buFont typeface="Arial" charset="0"/>
              <a:buNone/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Bounce Rate	Path Analysis</a:t>
            </a:r>
          </a:p>
          <a:p>
            <a:pPr indent="-342900">
              <a:spcBef>
                <a:spcPts val="400"/>
              </a:spcBef>
              <a:buFont typeface="Arial" charset="0"/>
              <a:buNone/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View Throughs	Abandonment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170612" y="1371600"/>
            <a:ext cx="5181600" cy="1302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Recency	Postal Address</a:t>
            </a:r>
          </a:p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Frequency	Credit Card</a:t>
            </a:r>
          </a:p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Preferences	Phone Number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008812" y="2659479"/>
            <a:ext cx="434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Location-at-the-moment</a:t>
            </a:r>
          </a:p>
        </p:txBody>
      </p:sp>
      <p:pic>
        <p:nvPicPr>
          <p:cNvPr id="3076" name="Picture 4" descr="http://dda604.files.wordpress.com/2009/11/health_symbol1_iygn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47630" y1="66190" x2="47630" y2="66190"/>
                        <a14:backgroundMark x1="52370" y1="66667" x2="52370" y2="66667"/>
                        <a14:backgroundMark x1="51659" y1="77619" x2="51659" y2="77619"/>
                        <a14:backgroundMark x1="48104" y1="76667" x2="48104" y2="76667"/>
                        <a14:backgroundMark x1="48578" y1="85000" x2="48578" y2="85000"/>
                        <a14:backgroundMark x1="51422" y1="85238" x2="51422" y2="85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16168" y="3385611"/>
            <a:ext cx="2417044" cy="240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media.onsugar.com/files/ed3/192/1922195/49_2009/87bd9485b7bdad0a_Best-fast-food-poll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1060" y="3886200"/>
            <a:ext cx="4704240" cy="2009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47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417E-6 -2.18316E-6 L -0.24443 -0.0185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21" y="-9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0" y="6234125"/>
            <a:ext cx="12188825" cy="14289"/>
          </a:xfrm>
          <a:prstGeom prst="line">
            <a:avLst/>
          </a:prstGeom>
          <a:ln w="12700">
            <a:solidFill>
              <a:schemeClr val="bg1"/>
            </a:solidFill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59027" y="225289"/>
            <a:ext cx="3994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What can be counted?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00" y="914400"/>
            <a:ext cx="4722812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Clickthroughs	Pageviews</a:t>
            </a:r>
            <a:endParaRPr lang="en-US" sz="2400" dirty="0">
              <a:solidFill>
                <a:prstClr val="white"/>
              </a:solidFill>
            </a:endParaRPr>
          </a:p>
          <a:p>
            <a:pPr indent="-342900">
              <a:spcBef>
                <a:spcPts val="400"/>
              </a:spcBef>
              <a:buFont typeface="Arial" charset="0"/>
              <a:buNone/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Visitors	Stickiness</a:t>
            </a:r>
          </a:p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Attribution	Conversion</a:t>
            </a:r>
          </a:p>
          <a:p>
            <a:pPr indent="-342900">
              <a:spcBef>
                <a:spcPts val="400"/>
              </a:spcBef>
              <a:buFont typeface="Arial" charset="0"/>
              <a:buNone/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Bounce Rate	Path Analysis</a:t>
            </a:r>
          </a:p>
          <a:p>
            <a:pPr indent="-342900">
              <a:spcBef>
                <a:spcPts val="400"/>
              </a:spcBef>
              <a:buFont typeface="Arial" charset="0"/>
              <a:buNone/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View Throughs	Abandonment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018212" y="231385"/>
            <a:ext cx="5669116" cy="1524000"/>
            <a:chOff x="3928321" y="3657600"/>
            <a:chExt cx="5669116" cy="1524000"/>
          </a:xfrm>
        </p:grpSpPr>
        <p:pic>
          <p:nvPicPr>
            <p:cNvPr id="7" name="Picture 4" descr="http://chatfield.k12.mn.us/SiteCollectionImages/glossy-black-3d-button-icon-alphanumeric-full-set/070652-glossy-black-3d-button-icon-alphanumeric-full-set/070507-glossy-black-3d-button-icon-alphanumeric-at-sign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1012" y="3657600"/>
              <a:ext cx="1524397" cy="15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3928321" y="3962400"/>
              <a:ext cx="16214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</a:rPr>
                <a:t>i</a:t>
              </a:r>
              <a:r>
                <a:rPr lang="en-US" sz="3600" dirty="0" smtClean="0">
                  <a:solidFill>
                    <a:schemeClr val="bg1"/>
                  </a:solidFill>
                </a:rPr>
                <a:t>dentity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823921" y="3962400"/>
              <a:ext cx="27735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chemeClr val="bg1"/>
                  </a:solidFill>
                </a:rPr>
                <a:t>domain name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6170612" y="1371600"/>
            <a:ext cx="5181600" cy="1302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Recency	Postal Address</a:t>
            </a:r>
          </a:p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Frequency	Credit Card</a:t>
            </a:r>
          </a:p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Preferences	Phone Number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0" y="6234125"/>
            <a:ext cx="12188825" cy="14289"/>
          </a:xfrm>
          <a:prstGeom prst="line">
            <a:avLst/>
          </a:prstGeom>
          <a:ln w="12700">
            <a:solidFill>
              <a:schemeClr val="bg1"/>
            </a:solidFill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914400" y="914400"/>
            <a:ext cx="4722812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Clickthroughs	Pageviews</a:t>
            </a:r>
            <a:endParaRPr lang="en-US" sz="2400" dirty="0">
              <a:solidFill>
                <a:prstClr val="white"/>
              </a:solidFill>
            </a:endParaRPr>
          </a:p>
          <a:p>
            <a:pPr indent="-342900">
              <a:spcBef>
                <a:spcPts val="400"/>
              </a:spcBef>
              <a:buFont typeface="Arial" charset="0"/>
              <a:buNone/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Visitors	Stickiness</a:t>
            </a:r>
          </a:p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Attribution	Conversion</a:t>
            </a:r>
          </a:p>
          <a:p>
            <a:pPr indent="-342900">
              <a:spcBef>
                <a:spcPts val="400"/>
              </a:spcBef>
              <a:buFont typeface="Arial" charset="0"/>
              <a:buNone/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Bounce Rate	Path Analysis</a:t>
            </a:r>
          </a:p>
          <a:p>
            <a:pPr indent="-342900">
              <a:spcBef>
                <a:spcPts val="400"/>
              </a:spcBef>
              <a:buFont typeface="Arial" charset="0"/>
              <a:buNone/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View Throughs	Abandonment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170612" y="1371600"/>
            <a:ext cx="5181600" cy="1302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Recency	Postal Address</a:t>
            </a:r>
          </a:p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Frequency	Credit Card</a:t>
            </a:r>
          </a:p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Preferences	Phone Number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008812" y="2659479"/>
            <a:ext cx="434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Location-at-the-moment</a:t>
            </a: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04950" y="252167"/>
            <a:ext cx="8566262" cy="5882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http://budapesthoponhopoff.com/wp-content/uploads/2012/10/Budapest-Hop-on-Hop-off-Routes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170" y="3133020"/>
            <a:ext cx="1904991" cy="120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http://vignette4.wikia.nocookie.net/iwbtb/images/4/4c/Cursor.png/revision/latest?cb=20140813020030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3660" y="3516981"/>
            <a:ext cx="1020952" cy="102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4978412" y="2109000"/>
            <a:ext cx="228600" cy="228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 bwMode="auto">
          <a:xfrm>
            <a:off x="4528119" y="3587749"/>
            <a:ext cx="493143" cy="49314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 bwMode="auto">
          <a:xfrm>
            <a:off x="4458116" y="4179121"/>
            <a:ext cx="645543" cy="64554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 bwMode="auto">
          <a:xfrm>
            <a:off x="6082380" y="2683041"/>
            <a:ext cx="597568" cy="59756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 bwMode="auto">
          <a:xfrm>
            <a:off x="8114317" y="5334000"/>
            <a:ext cx="597568" cy="59756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 bwMode="auto">
          <a:xfrm>
            <a:off x="7032876" y="3810000"/>
            <a:ext cx="228600" cy="228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 bwMode="auto">
          <a:xfrm>
            <a:off x="8685212" y="2895600"/>
            <a:ext cx="3810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88359" y="1056100"/>
            <a:ext cx="624422" cy="280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592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22" grpId="0" animBg="1"/>
      <p:bldP spid="23" grpId="0" animBg="1"/>
      <p:bldP spid="24" grpId="0" animBg="1"/>
      <p:bldP spid="29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0" y="6234125"/>
            <a:ext cx="12188825" cy="14289"/>
          </a:xfrm>
          <a:prstGeom prst="line">
            <a:avLst/>
          </a:prstGeom>
          <a:ln w="12700">
            <a:solidFill>
              <a:schemeClr val="bg1"/>
            </a:solidFill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59027" y="225289"/>
            <a:ext cx="3994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What can be counted?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00" y="914400"/>
            <a:ext cx="4722812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Clickthroughs	Pageviews</a:t>
            </a:r>
            <a:endParaRPr lang="en-US" sz="2400" dirty="0">
              <a:solidFill>
                <a:prstClr val="white"/>
              </a:solidFill>
            </a:endParaRPr>
          </a:p>
          <a:p>
            <a:pPr indent="-342900">
              <a:spcBef>
                <a:spcPts val="400"/>
              </a:spcBef>
              <a:buFont typeface="Arial" charset="0"/>
              <a:buNone/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Visitors	Stickiness</a:t>
            </a:r>
          </a:p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Attribution	Conversion</a:t>
            </a:r>
          </a:p>
          <a:p>
            <a:pPr indent="-342900">
              <a:spcBef>
                <a:spcPts val="400"/>
              </a:spcBef>
              <a:buFont typeface="Arial" charset="0"/>
              <a:buNone/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Bounce Rate	Path Analysis</a:t>
            </a:r>
          </a:p>
          <a:p>
            <a:pPr indent="-342900">
              <a:spcBef>
                <a:spcPts val="400"/>
              </a:spcBef>
              <a:buFont typeface="Arial" charset="0"/>
              <a:buNone/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View Throughs	Abandonment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018212" y="231385"/>
            <a:ext cx="5669116" cy="1524000"/>
            <a:chOff x="3928321" y="3657600"/>
            <a:chExt cx="5669116" cy="1524000"/>
          </a:xfrm>
        </p:grpSpPr>
        <p:pic>
          <p:nvPicPr>
            <p:cNvPr id="7" name="Picture 4" descr="http://chatfield.k12.mn.us/SiteCollectionImages/glossy-black-3d-button-icon-alphanumeric-full-set/070652-glossy-black-3d-button-icon-alphanumeric-full-set/070507-glossy-black-3d-button-icon-alphanumeric-at-sign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1012" y="3657600"/>
              <a:ext cx="1524397" cy="15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3928321" y="3962400"/>
              <a:ext cx="16214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</a:rPr>
                <a:t>i</a:t>
              </a:r>
              <a:r>
                <a:rPr lang="en-US" sz="3600" dirty="0" smtClean="0">
                  <a:solidFill>
                    <a:schemeClr val="bg1"/>
                  </a:solidFill>
                </a:rPr>
                <a:t>dentity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823921" y="3962400"/>
              <a:ext cx="27735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chemeClr val="bg1"/>
                  </a:solidFill>
                </a:rPr>
                <a:t>domain name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6170612" y="1371600"/>
            <a:ext cx="5181600" cy="1302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Recency	Postal Address</a:t>
            </a:r>
          </a:p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Frequency	Credit Card</a:t>
            </a:r>
          </a:p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Preferences	Phone Number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0" y="6234125"/>
            <a:ext cx="12188825" cy="14289"/>
          </a:xfrm>
          <a:prstGeom prst="line">
            <a:avLst/>
          </a:prstGeom>
          <a:ln w="12700">
            <a:solidFill>
              <a:schemeClr val="bg1"/>
            </a:solidFill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914400" y="914400"/>
            <a:ext cx="4722812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Clickthroughs	Pageviews</a:t>
            </a:r>
            <a:endParaRPr lang="en-US" sz="2400" dirty="0">
              <a:solidFill>
                <a:prstClr val="white"/>
              </a:solidFill>
            </a:endParaRPr>
          </a:p>
          <a:p>
            <a:pPr indent="-342900">
              <a:spcBef>
                <a:spcPts val="400"/>
              </a:spcBef>
              <a:buFont typeface="Arial" charset="0"/>
              <a:buNone/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Visitors	Stickiness</a:t>
            </a:r>
          </a:p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Attribution	Conversion</a:t>
            </a:r>
          </a:p>
          <a:p>
            <a:pPr indent="-342900">
              <a:spcBef>
                <a:spcPts val="400"/>
              </a:spcBef>
              <a:buFont typeface="Arial" charset="0"/>
              <a:buNone/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Bounce Rate	Path Analysis</a:t>
            </a:r>
          </a:p>
          <a:p>
            <a:pPr indent="-342900">
              <a:spcBef>
                <a:spcPts val="400"/>
              </a:spcBef>
              <a:buFont typeface="Arial" charset="0"/>
              <a:buNone/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View Throughs	Abandonment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170612" y="1371600"/>
            <a:ext cx="5181600" cy="1302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Recency	Postal Address</a:t>
            </a:r>
          </a:p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Frequency	Credit Card</a:t>
            </a:r>
          </a:p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Preferences	Phone Number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008812" y="2659479"/>
            <a:ext cx="434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Location-at-the-moment</a:t>
            </a: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04950" y="252167"/>
            <a:ext cx="8566262" cy="5882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http://budapesthoponhopoff.com/wp-content/uploads/2012/10/Budapest-Hop-on-Hop-off-Routes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170" y="3133020"/>
            <a:ext cx="1904991" cy="120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26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7.40741E-7 L -0.42995 0.2900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97" y="1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0" y="6234125"/>
            <a:ext cx="12188825" cy="14289"/>
          </a:xfrm>
          <a:prstGeom prst="line">
            <a:avLst/>
          </a:prstGeom>
          <a:ln w="12700">
            <a:solidFill>
              <a:schemeClr val="bg1"/>
            </a:solidFill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59027" y="225289"/>
            <a:ext cx="3994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What can be counted?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00" y="914400"/>
            <a:ext cx="4722812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Clickthroughs	Pageviews</a:t>
            </a:r>
            <a:endParaRPr lang="en-US" sz="2400" dirty="0">
              <a:solidFill>
                <a:prstClr val="white"/>
              </a:solidFill>
            </a:endParaRPr>
          </a:p>
          <a:p>
            <a:pPr indent="-342900">
              <a:spcBef>
                <a:spcPts val="400"/>
              </a:spcBef>
              <a:buFont typeface="Arial" charset="0"/>
              <a:buNone/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Visitors	Stickiness</a:t>
            </a:r>
          </a:p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Attribution	Conversion</a:t>
            </a:r>
          </a:p>
          <a:p>
            <a:pPr indent="-342900">
              <a:spcBef>
                <a:spcPts val="400"/>
              </a:spcBef>
              <a:buFont typeface="Arial" charset="0"/>
              <a:buNone/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Bounce Rate	Path Analysis</a:t>
            </a:r>
          </a:p>
          <a:p>
            <a:pPr indent="-342900">
              <a:spcBef>
                <a:spcPts val="400"/>
              </a:spcBef>
              <a:buFont typeface="Arial" charset="0"/>
              <a:buNone/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View Throughs	Abandonment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018212" y="231385"/>
            <a:ext cx="5669116" cy="1524000"/>
            <a:chOff x="3928321" y="3657600"/>
            <a:chExt cx="5669116" cy="1524000"/>
          </a:xfrm>
        </p:grpSpPr>
        <p:pic>
          <p:nvPicPr>
            <p:cNvPr id="7" name="Picture 4" descr="http://chatfield.k12.mn.us/SiteCollectionImages/glossy-black-3d-button-icon-alphanumeric-full-set/070652-glossy-black-3d-button-icon-alphanumeric-full-set/070507-glossy-black-3d-button-icon-alphanumeric-at-sign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1012" y="3657600"/>
              <a:ext cx="1524397" cy="15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3928321" y="3962400"/>
              <a:ext cx="16214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</a:rPr>
                <a:t>i</a:t>
              </a:r>
              <a:r>
                <a:rPr lang="en-US" sz="3600" dirty="0" smtClean="0">
                  <a:solidFill>
                    <a:schemeClr val="bg1"/>
                  </a:solidFill>
                </a:rPr>
                <a:t>dentity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823921" y="3962400"/>
              <a:ext cx="27735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chemeClr val="bg1"/>
                  </a:solidFill>
                </a:rPr>
                <a:t>domain name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6170612" y="1371600"/>
            <a:ext cx="5181600" cy="1302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Recency	Postal Address</a:t>
            </a:r>
          </a:p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Frequency	Credit Card</a:t>
            </a:r>
          </a:p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Preferences	Phone Number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0" y="6234125"/>
            <a:ext cx="12188825" cy="14289"/>
          </a:xfrm>
          <a:prstGeom prst="line">
            <a:avLst/>
          </a:prstGeom>
          <a:ln w="12700">
            <a:solidFill>
              <a:schemeClr val="bg1"/>
            </a:solidFill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914400" y="914400"/>
            <a:ext cx="4722812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Clickthroughs	Pageviews</a:t>
            </a:r>
            <a:endParaRPr lang="en-US" sz="2400" dirty="0">
              <a:solidFill>
                <a:prstClr val="white"/>
              </a:solidFill>
            </a:endParaRPr>
          </a:p>
          <a:p>
            <a:pPr indent="-342900">
              <a:spcBef>
                <a:spcPts val="400"/>
              </a:spcBef>
              <a:buFont typeface="Arial" charset="0"/>
              <a:buNone/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Visitors	Stickiness</a:t>
            </a:r>
          </a:p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Attribution	Conversion</a:t>
            </a:r>
          </a:p>
          <a:p>
            <a:pPr indent="-342900">
              <a:spcBef>
                <a:spcPts val="400"/>
              </a:spcBef>
              <a:buFont typeface="Arial" charset="0"/>
              <a:buNone/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Bounce Rate	Path Analysis</a:t>
            </a:r>
          </a:p>
          <a:p>
            <a:pPr indent="-342900">
              <a:spcBef>
                <a:spcPts val="400"/>
              </a:spcBef>
              <a:buFont typeface="Arial" charset="0"/>
              <a:buNone/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View Throughs	Abandonment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170612" y="1371600"/>
            <a:ext cx="5181600" cy="1302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Recency	Postal Address</a:t>
            </a:r>
          </a:p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Frequency	Credit Card</a:t>
            </a:r>
          </a:p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Preferences	Phone Number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008812" y="2659479"/>
            <a:ext cx="434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Location-at-the-moment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7874" y="4297346"/>
            <a:ext cx="2557534" cy="17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5637212" y="225289"/>
            <a:ext cx="6273637" cy="3508511"/>
          </a:xfrm>
          <a:prstGeom prst="rect">
            <a:avLst/>
          </a:prstGeom>
          <a:solidFill>
            <a:srgbClr val="000000">
              <a:alpha val="39000"/>
            </a:srgbClr>
          </a:solidFill>
          <a:ln w="57150">
            <a:noFill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5623365" y="1066800"/>
            <a:ext cx="5798934" cy="4354510"/>
            <a:chOff x="4218620" y="274402"/>
            <a:chExt cx="4833704" cy="4354510"/>
          </a:xfrm>
        </p:grpSpPr>
        <p:pic>
          <p:nvPicPr>
            <p:cNvPr id="46" name="Picture 4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1962" y="689055"/>
              <a:ext cx="906453" cy="334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5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1604386"/>
              <a:ext cx="1531169" cy="425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6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9452" y="918586"/>
              <a:ext cx="1007148" cy="402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7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8737" y="1223387"/>
              <a:ext cx="1359680" cy="381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9" descr="http://upload.wikimedia.org/wikipedia/commons/thumb/0/0c/MasterCard_logo.png/800px-MasterCard_logo.png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3089" y="1635781"/>
              <a:ext cx="1144724" cy="855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10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6120" y="2307066"/>
              <a:ext cx="1220108" cy="346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11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3287" y="438150"/>
              <a:ext cx="1076421" cy="358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12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0994" y="274402"/>
              <a:ext cx="1171972" cy="345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2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2571750"/>
              <a:ext cx="1660924" cy="574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4" descr="DataLogix Logo formerly NextAction Corporation"/>
            <p:cNvPicPr>
              <a:picLocks noChangeAspect="1" noChangeArrowheads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200" y="3257550"/>
              <a:ext cx="1729220" cy="477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6" descr="Ameridex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1692" y="2800350"/>
              <a:ext cx="1598080" cy="442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8" descr="Where intelligence ignites connection"/>
            <p:cNvPicPr>
              <a:picLocks noChangeAspect="1" noChangeArrowheads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8160" y="3382970"/>
              <a:ext cx="1377542" cy="456557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8" name="Picture 10" descr="Experian"/>
            <p:cNvPicPr>
              <a:picLocks noChangeAspect="1" noChangeArrowheads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6200" y="3943350"/>
              <a:ext cx="1290953" cy="456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12" descr="FICO"/>
            <p:cNvPicPr>
              <a:picLocks noChangeAspect="1" noChangeArrowheads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8531" y="1755122"/>
              <a:ext cx="850142" cy="314868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</p:pic>
        <p:pic>
          <p:nvPicPr>
            <p:cNvPr id="60" name="Picture 14" descr="TransUnion logo"/>
            <p:cNvPicPr>
              <a:picLocks noChangeAspect="1" noChangeArrowheads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5531" y="2114550"/>
              <a:ext cx="1259469" cy="511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16" descr="intelius.com"/>
            <p:cNvPicPr>
              <a:picLocks noChangeAspect="1" noChangeArrowheads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0798" y="4019550"/>
              <a:ext cx="1889202" cy="409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18" descr="Harte Hanks - Connections Made. Impact Delivered. A marketing services company"/>
            <p:cNvPicPr>
              <a:picLocks noChangeAspect="1" noChangeArrowheads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2724150"/>
              <a:ext cx="653349" cy="802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22" descr="background checks"/>
            <p:cNvPicPr>
              <a:picLocks noChangeAspect="1" noChangeArrowheads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8620" y="3638550"/>
              <a:ext cx="1420180" cy="4214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3"/>
            <p:cNvPicPr>
              <a:picLocks noChangeAspect="1" noChangeArrowheads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4171950"/>
              <a:ext cx="1231261" cy="456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Picture 25" descr="Home"/>
            <p:cNvPicPr>
              <a:picLocks noChangeAspect="1" noChangeArrowheads="1"/>
            </p:cNvPicPr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6638" y="1070986"/>
              <a:ext cx="1003824" cy="425535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108" name="Picture 7"/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89109" y="2029285"/>
            <a:ext cx="1353503" cy="380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2"/>
          <p:cNvSpPr/>
          <p:nvPr/>
        </p:nvSpPr>
        <p:spPr bwMode="auto">
          <a:xfrm>
            <a:off x="8913812" y="1755385"/>
            <a:ext cx="2508487" cy="904094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2" descr="http://budapesthoponhopoff.com/wp-content/uploads/2012/10/Budapest-Hop-on-Hop-off-Routes.png"/>
          <p:cNvPicPr>
            <a:picLocks noChangeAspect="1" noChangeArrowheads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170" y="3133020"/>
            <a:ext cx="1904991" cy="120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7542212" y="3124200"/>
            <a:ext cx="4343400" cy="2800767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  	 </a:t>
            </a:r>
            <a:r>
              <a:rPr lang="en-US" sz="3600" u="sng" dirty="0" smtClean="0">
                <a:solidFill>
                  <a:schemeClr val="bg1"/>
                </a:solidFill>
              </a:rPr>
              <a:t>Axiom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  	 1,500 attributes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  	 500 million people 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  	 3,000 propensities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  	 90% social profiles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9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-0.39284 0.3381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48" y="1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0" y="6234125"/>
            <a:ext cx="12188825" cy="14289"/>
          </a:xfrm>
          <a:prstGeom prst="line">
            <a:avLst/>
          </a:prstGeom>
          <a:ln w="12700">
            <a:solidFill>
              <a:schemeClr val="bg1"/>
            </a:solidFill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59027" y="225289"/>
            <a:ext cx="3994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What can be counted?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00" y="914400"/>
            <a:ext cx="4722812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Clickthroughs	Pageviews</a:t>
            </a:r>
            <a:endParaRPr lang="en-US" sz="2400" dirty="0">
              <a:solidFill>
                <a:prstClr val="white"/>
              </a:solidFill>
            </a:endParaRPr>
          </a:p>
          <a:p>
            <a:pPr indent="-342900">
              <a:spcBef>
                <a:spcPts val="400"/>
              </a:spcBef>
              <a:buFont typeface="Arial" charset="0"/>
              <a:buNone/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Visitors	Stickiness</a:t>
            </a:r>
          </a:p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Attribution	Conversion</a:t>
            </a:r>
          </a:p>
          <a:p>
            <a:pPr indent="-342900">
              <a:spcBef>
                <a:spcPts val="400"/>
              </a:spcBef>
              <a:buFont typeface="Arial" charset="0"/>
              <a:buNone/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Bounce Rate	Path Analysis</a:t>
            </a:r>
          </a:p>
          <a:p>
            <a:pPr indent="-342900">
              <a:spcBef>
                <a:spcPts val="400"/>
              </a:spcBef>
              <a:buFont typeface="Arial" charset="0"/>
              <a:buNone/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View Throughs	Abandonment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018212" y="231385"/>
            <a:ext cx="5669116" cy="1524000"/>
            <a:chOff x="3928321" y="3657600"/>
            <a:chExt cx="5669116" cy="1524000"/>
          </a:xfrm>
        </p:grpSpPr>
        <p:pic>
          <p:nvPicPr>
            <p:cNvPr id="7" name="Picture 4" descr="http://chatfield.k12.mn.us/SiteCollectionImages/glossy-black-3d-button-icon-alphanumeric-full-set/070652-glossy-black-3d-button-icon-alphanumeric-full-set/070507-glossy-black-3d-button-icon-alphanumeric-at-sign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1012" y="3657600"/>
              <a:ext cx="1524397" cy="15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3928321" y="3962400"/>
              <a:ext cx="16214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</a:rPr>
                <a:t>i</a:t>
              </a:r>
              <a:r>
                <a:rPr lang="en-US" sz="3600" dirty="0" smtClean="0">
                  <a:solidFill>
                    <a:schemeClr val="bg1"/>
                  </a:solidFill>
                </a:rPr>
                <a:t>dentity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823921" y="3962400"/>
              <a:ext cx="27735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chemeClr val="bg1"/>
                  </a:solidFill>
                </a:rPr>
                <a:t>domain name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6170612" y="1371600"/>
            <a:ext cx="5181600" cy="1302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Recency	Postal Address</a:t>
            </a:r>
          </a:p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Frequency	Credit Card</a:t>
            </a:r>
          </a:p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Preferences	Phone Number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0" y="6234125"/>
            <a:ext cx="12188825" cy="14289"/>
          </a:xfrm>
          <a:prstGeom prst="line">
            <a:avLst/>
          </a:prstGeom>
          <a:ln w="12700">
            <a:solidFill>
              <a:schemeClr val="bg1"/>
            </a:solidFill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914400" y="914400"/>
            <a:ext cx="4722812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Clickthroughs	Pageviews</a:t>
            </a:r>
            <a:endParaRPr lang="en-US" sz="2400" dirty="0">
              <a:solidFill>
                <a:prstClr val="white"/>
              </a:solidFill>
            </a:endParaRPr>
          </a:p>
          <a:p>
            <a:pPr indent="-342900">
              <a:spcBef>
                <a:spcPts val="400"/>
              </a:spcBef>
              <a:buFont typeface="Arial" charset="0"/>
              <a:buNone/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Visitors	Stickiness</a:t>
            </a:r>
          </a:p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Attribution	Conversion</a:t>
            </a:r>
          </a:p>
          <a:p>
            <a:pPr indent="-342900">
              <a:spcBef>
                <a:spcPts val="400"/>
              </a:spcBef>
              <a:buFont typeface="Arial" charset="0"/>
              <a:buNone/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Bounce Rate	Path Analysis</a:t>
            </a:r>
          </a:p>
          <a:p>
            <a:pPr indent="-342900">
              <a:spcBef>
                <a:spcPts val="400"/>
              </a:spcBef>
              <a:buFont typeface="Arial" charset="0"/>
              <a:buNone/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View Throughs	Abandonment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170612" y="1371600"/>
            <a:ext cx="5181600" cy="1302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Recency	Postal Address</a:t>
            </a:r>
          </a:p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Frequency	Credit Card</a:t>
            </a:r>
          </a:p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Preferences	Phone Number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008812" y="2659479"/>
            <a:ext cx="434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Location-at-the-moment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7874" y="4297346"/>
            <a:ext cx="2557534" cy="17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2984067" y="5015345"/>
            <a:ext cx="1449734" cy="1088628"/>
            <a:chOff x="4218620" y="274402"/>
            <a:chExt cx="4833704" cy="4354510"/>
          </a:xfrm>
        </p:grpSpPr>
        <p:pic>
          <p:nvPicPr>
            <p:cNvPr id="40" name="Picture 4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1962" y="689055"/>
              <a:ext cx="906453" cy="334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5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1604386"/>
              <a:ext cx="1531169" cy="425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6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9452" y="918586"/>
              <a:ext cx="1007148" cy="402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7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8737" y="1223387"/>
              <a:ext cx="1359680" cy="381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9" descr="http://upload.wikimedia.org/wikipedia/commons/thumb/0/0c/MasterCard_logo.png/800px-MasterCard_logo.png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3089" y="1635781"/>
              <a:ext cx="1144724" cy="855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10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6120" y="2307066"/>
              <a:ext cx="1220108" cy="346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11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3287" y="438150"/>
              <a:ext cx="1076421" cy="358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12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0994" y="274402"/>
              <a:ext cx="1171972" cy="345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2571750"/>
              <a:ext cx="1660924" cy="574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4" descr="DataLogix Logo formerly NextAction Corporation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200" y="3257550"/>
              <a:ext cx="1729220" cy="477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6" descr="Ameridex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1692" y="2800350"/>
              <a:ext cx="1598080" cy="442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8" descr="Where intelligence ignites connection"/>
            <p:cNvPicPr>
              <a:picLocks noChangeAspect="1" noChangeArrowheads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8160" y="3382970"/>
              <a:ext cx="1377542" cy="456557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73" name="Picture 10" descr="Experian"/>
            <p:cNvPicPr>
              <a:picLocks noChangeAspect="1" noChangeArrowheads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6200" y="3943350"/>
              <a:ext cx="1290953" cy="456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12" descr="FICO"/>
            <p:cNvPicPr>
              <a:picLocks noChangeAspect="1" noChangeArrowheads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8531" y="1755122"/>
              <a:ext cx="850142" cy="314868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</p:pic>
        <p:pic>
          <p:nvPicPr>
            <p:cNvPr id="75" name="Picture 14" descr="TransUnion logo"/>
            <p:cNvPicPr>
              <a:picLocks noChangeAspect="1" noChangeArrowheads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5531" y="2114550"/>
              <a:ext cx="1259469" cy="511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16" descr="intelius.com"/>
            <p:cNvPicPr>
              <a:picLocks noChangeAspect="1" noChangeArrowheads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0798" y="4019550"/>
              <a:ext cx="1889202" cy="409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18" descr="Harte Hanks - Connections Made. Impact Delivered. A marketing services company"/>
            <p:cNvPicPr>
              <a:picLocks noChangeAspect="1" noChangeArrowheads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2724150"/>
              <a:ext cx="653349" cy="802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22" descr="background checks"/>
            <p:cNvPicPr>
              <a:picLocks noChangeAspect="1" noChangeArrowheads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8620" y="3638550"/>
              <a:ext cx="1420180" cy="4214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23"/>
            <p:cNvPicPr>
              <a:picLocks noChangeAspect="1" noChangeArrowheads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4171950"/>
              <a:ext cx="1231261" cy="456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" name="Picture 25" descr="Home"/>
            <p:cNvPicPr>
              <a:picLocks noChangeAspect="1" noChangeArrowheads="1"/>
            </p:cNvPicPr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6638" y="1070986"/>
              <a:ext cx="1003824" cy="425535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8965" y="489967"/>
            <a:ext cx="5391929" cy="3911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" name="Group 46"/>
          <p:cNvGrpSpPr/>
          <p:nvPr/>
        </p:nvGrpSpPr>
        <p:grpSpPr>
          <a:xfrm>
            <a:off x="4799012" y="5334000"/>
            <a:ext cx="6858000" cy="792735"/>
            <a:chOff x="-109329" y="5302724"/>
            <a:chExt cx="9499524" cy="1098076"/>
          </a:xfrm>
        </p:grpSpPr>
        <p:cxnSp>
          <p:nvCxnSpPr>
            <p:cNvPr id="48" name="Straight Connector 47"/>
            <p:cNvCxnSpPr/>
            <p:nvPr/>
          </p:nvCxnSpPr>
          <p:spPr>
            <a:xfrm>
              <a:off x="-109329" y="6400800"/>
              <a:ext cx="9144000" cy="0"/>
            </a:xfrm>
            <a:prstGeom prst="line">
              <a:avLst/>
            </a:prstGeom>
            <a:ln w="63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9" name="Picture 2" descr="http://www.mitchcanter.com/wp-content/uploads/2014/06/Editorial-Metabolism.png"/>
            <p:cNvPicPr>
              <a:picLocks noChangeAspect="1" noChangeArrowheads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2960" y="5302724"/>
              <a:ext cx="1898631" cy="10547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2" descr="http://www.mitchcanter.com/wp-content/uploads/2014/06/Editorial-Metabolism.png"/>
            <p:cNvPicPr>
              <a:picLocks noChangeAspect="1" noChangeArrowheads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671" y="5304183"/>
              <a:ext cx="1898631" cy="10547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http://www.mitchcanter.com/wp-content/uploads/2014/06/Editorial-Metabolism.png"/>
            <p:cNvPicPr>
              <a:picLocks noChangeAspect="1" noChangeArrowheads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4302" y="5305642"/>
              <a:ext cx="1898631" cy="10547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2" descr="http://www.mitchcanter.com/wp-content/uploads/2014/06/Editorial-Metabolism.png"/>
            <p:cNvPicPr>
              <a:picLocks noChangeAspect="1" noChangeArrowheads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2933" y="5307101"/>
              <a:ext cx="1898631" cy="10547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2" descr="http://www.mitchcanter.com/wp-content/uploads/2014/06/Editorial-Metabolism.png"/>
            <p:cNvPicPr>
              <a:picLocks noChangeAspect="1" noChangeArrowheads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1564" y="5308560"/>
              <a:ext cx="1898631" cy="10547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http://budapesthoponhopoff.com/wp-content/uploads/2012/10/Budapest-Hop-on-Hop-off-Routes.png"/>
          <p:cNvPicPr>
            <a:picLocks noChangeAspect="1" noChangeArrowheads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170" y="3133020"/>
            <a:ext cx="1904991" cy="120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30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48148E-6 L -0.41719 0.2546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59" y="1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 descr="http://budapesthoponhopoff.com/wp-content/uploads/2012/10/Budapest-Hop-on-Hop-off-Routes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170" y="3133020"/>
            <a:ext cx="1904991" cy="120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/>
          <p:cNvCxnSpPr/>
          <p:nvPr/>
        </p:nvCxnSpPr>
        <p:spPr>
          <a:xfrm>
            <a:off x="0" y="6234125"/>
            <a:ext cx="12188825" cy="14289"/>
          </a:xfrm>
          <a:prstGeom prst="line">
            <a:avLst/>
          </a:prstGeom>
          <a:ln w="12700">
            <a:solidFill>
              <a:schemeClr val="bg1"/>
            </a:solidFill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59027" y="225289"/>
            <a:ext cx="3994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What can be counted?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00" y="914400"/>
            <a:ext cx="4722812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Clickthroughs	Pageviews</a:t>
            </a:r>
            <a:endParaRPr lang="en-US" sz="2400" dirty="0">
              <a:solidFill>
                <a:prstClr val="white"/>
              </a:solidFill>
            </a:endParaRPr>
          </a:p>
          <a:p>
            <a:pPr indent="-342900">
              <a:spcBef>
                <a:spcPts val="400"/>
              </a:spcBef>
              <a:buFont typeface="Arial" charset="0"/>
              <a:buNone/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Visitors	Stickiness</a:t>
            </a:r>
          </a:p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Attribution	Conversion</a:t>
            </a:r>
          </a:p>
          <a:p>
            <a:pPr indent="-342900">
              <a:spcBef>
                <a:spcPts val="400"/>
              </a:spcBef>
              <a:buFont typeface="Arial" charset="0"/>
              <a:buNone/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Bounce Rate	Path Analysis</a:t>
            </a:r>
          </a:p>
          <a:p>
            <a:pPr indent="-342900">
              <a:spcBef>
                <a:spcPts val="400"/>
              </a:spcBef>
              <a:buFont typeface="Arial" charset="0"/>
              <a:buNone/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View Throughs	Abandonment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018212" y="231385"/>
            <a:ext cx="5669116" cy="1524000"/>
            <a:chOff x="3928321" y="3657600"/>
            <a:chExt cx="5669116" cy="1524000"/>
          </a:xfrm>
        </p:grpSpPr>
        <p:pic>
          <p:nvPicPr>
            <p:cNvPr id="7" name="Picture 4" descr="http://chatfield.k12.mn.us/SiteCollectionImages/glossy-black-3d-button-icon-alphanumeric-full-set/070652-glossy-black-3d-button-icon-alphanumeric-full-set/070507-glossy-black-3d-button-icon-alphanumeric-at-sign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1012" y="3657600"/>
              <a:ext cx="1524397" cy="15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3928321" y="3962400"/>
              <a:ext cx="16214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</a:rPr>
                <a:t>i</a:t>
              </a:r>
              <a:r>
                <a:rPr lang="en-US" sz="3600" dirty="0" smtClean="0">
                  <a:solidFill>
                    <a:schemeClr val="bg1"/>
                  </a:solidFill>
                </a:rPr>
                <a:t>dentity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823921" y="3962400"/>
              <a:ext cx="27735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chemeClr val="bg1"/>
                  </a:solidFill>
                </a:rPr>
                <a:t>domain name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6170612" y="1371600"/>
            <a:ext cx="5181600" cy="1302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Recency	Postal Address</a:t>
            </a:r>
          </a:p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Frequency	Credit Card</a:t>
            </a:r>
          </a:p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Preferences	Phone Number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0" y="6234125"/>
            <a:ext cx="12188825" cy="14289"/>
          </a:xfrm>
          <a:prstGeom prst="line">
            <a:avLst/>
          </a:prstGeom>
          <a:ln w="12700">
            <a:solidFill>
              <a:schemeClr val="bg1"/>
            </a:solidFill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914400" y="914400"/>
            <a:ext cx="4722812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Clickthroughs	Pageviews</a:t>
            </a:r>
            <a:endParaRPr lang="en-US" sz="2400" dirty="0">
              <a:solidFill>
                <a:prstClr val="white"/>
              </a:solidFill>
            </a:endParaRPr>
          </a:p>
          <a:p>
            <a:pPr indent="-342900">
              <a:spcBef>
                <a:spcPts val="400"/>
              </a:spcBef>
              <a:buFont typeface="Arial" charset="0"/>
              <a:buNone/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Visitors	Stickiness</a:t>
            </a:r>
          </a:p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Attribution	Conversion</a:t>
            </a:r>
          </a:p>
          <a:p>
            <a:pPr indent="-342900">
              <a:spcBef>
                <a:spcPts val="400"/>
              </a:spcBef>
              <a:buFont typeface="Arial" charset="0"/>
              <a:buNone/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Bounce Rate	Path Analysis</a:t>
            </a:r>
          </a:p>
          <a:p>
            <a:pPr indent="-342900">
              <a:spcBef>
                <a:spcPts val="400"/>
              </a:spcBef>
              <a:buFont typeface="Arial" charset="0"/>
              <a:buNone/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View Throughs	Abandonment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170612" y="1371600"/>
            <a:ext cx="5181600" cy="1302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Recency	Postal Address</a:t>
            </a:r>
          </a:p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Frequency	Credit Card</a:t>
            </a:r>
          </a:p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Preferences	Phone Number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008812" y="2659479"/>
            <a:ext cx="434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Location-at-the-moment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7874" y="4297346"/>
            <a:ext cx="2557534" cy="17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2984067" y="5015345"/>
            <a:ext cx="1449734" cy="1088628"/>
            <a:chOff x="4218620" y="274402"/>
            <a:chExt cx="4833704" cy="4354510"/>
          </a:xfrm>
        </p:grpSpPr>
        <p:pic>
          <p:nvPicPr>
            <p:cNvPr id="40" name="Picture 4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1962" y="689055"/>
              <a:ext cx="906453" cy="334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5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1604386"/>
              <a:ext cx="1531169" cy="425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6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9452" y="918586"/>
              <a:ext cx="1007148" cy="402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7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8737" y="1223387"/>
              <a:ext cx="1359680" cy="381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9" descr="http://upload.wikimedia.org/wikipedia/commons/thumb/0/0c/MasterCard_logo.png/800px-MasterCard_logo.png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3089" y="1635781"/>
              <a:ext cx="1144724" cy="855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10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6120" y="2307066"/>
              <a:ext cx="1220108" cy="346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11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3287" y="438150"/>
              <a:ext cx="1076421" cy="358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12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0994" y="274402"/>
              <a:ext cx="1171972" cy="345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2571750"/>
              <a:ext cx="1660924" cy="574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4" descr="DataLogix Logo formerly NextAction Corporation"/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200" y="3257550"/>
              <a:ext cx="1729220" cy="477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6" descr="Ameridex"/>
            <p:cNvPicPr>
              <a:picLocks noChangeAspect="1" noChangeArrowheads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1692" y="2800350"/>
              <a:ext cx="1598080" cy="442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8" descr="Where intelligence ignites connection"/>
            <p:cNvPicPr>
              <a:picLocks noChangeAspect="1" noChangeArrowheads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8160" y="3382970"/>
              <a:ext cx="1377542" cy="456557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73" name="Picture 10" descr="Experian"/>
            <p:cNvPicPr>
              <a:picLocks noChangeAspect="1" noChangeArrowheads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6200" y="3943350"/>
              <a:ext cx="1290953" cy="456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12" descr="FICO"/>
            <p:cNvPicPr>
              <a:picLocks noChangeAspect="1" noChangeArrowheads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8531" y="1755122"/>
              <a:ext cx="850142" cy="314868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</p:pic>
        <p:pic>
          <p:nvPicPr>
            <p:cNvPr id="75" name="Picture 14" descr="TransUnion logo"/>
            <p:cNvPicPr>
              <a:picLocks noChangeAspect="1" noChangeArrowheads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5531" y="2114550"/>
              <a:ext cx="1259469" cy="511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16" descr="intelius.com"/>
            <p:cNvPicPr>
              <a:picLocks noChangeAspect="1" noChangeArrowheads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0798" y="4019550"/>
              <a:ext cx="1889202" cy="409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18" descr="Harte Hanks - Connections Made. Impact Delivered. A marketing services company"/>
            <p:cNvPicPr>
              <a:picLocks noChangeAspect="1" noChangeArrowheads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2724150"/>
              <a:ext cx="653349" cy="802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22" descr="background checks"/>
            <p:cNvPicPr>
              <a:picLocks noChangeAspect="1" noChangeArrowheads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8620" y="3638550"/>
              <a:ext cx="1420180" cy="4214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23"/>
            <p:cNvPicPr>
              <a:picLocks noChangeAspect="1" noChangeArrowheads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4171950"/>
              <a:ext cx="1231261" cy="456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" name="Picture 25" descr="Home"/>
            <p:cNvPicPr>
              <a:picLocks noChangeAspect="1" noChangeArrowheads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6638" y="1070986"/>
              <a:ext cx="1003824" cy="425535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54" name="Group 53"/>
          <p:cNvGrpSpPr/>
          <p:nvPr/>
        </p:nvGrpSpPr>
        <p:grpSpPr>
          <a:xfrm>
            <a:off x="4799012" y="5334000"/>
            <a:ext cx="6858000" cy="792735"/>
            <a:chOff x="-109329" y="5302724"/>
            <a:chExt cx="9499524" cy="1098076"/>
          </a:xfrm>
        </p:grpSpPr>
        <p:cxnSp>
          <p:nvCxnSpPr>
            <p:cNvPr id="55" name="Straight Connector 54"/>
            <p:cNvCxnSpPr/>
            <p:nvPr/>
          </p:nvCxnSpPr>
          <p:spPr>
            <a:xfrm>
              <a:off x="-109329" y="6400800"/>
              <a:ext cx="9144000" cy="0"/>
            </a:xfrm>
            <a:prstGeom prst="line">
              <a:avLst/>
            </a:prstGeom>
            <a:ln w="63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6" name="Picture 2" descr="http://www.mitchcanter.com/wp-content/uploads/2014/06/Editorial-Metabolism.png"/>
            <p:cNvPicPr>
              <a:picLocks noChangeAspect="1" noChangeArrowheads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2960" y="5302724"/>
              <a:ext cx="1898631" cy="10547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" descr="http://www.mitchcanter.com/wp-content/uploads/2014/06/Editorial-Metabolism.png"/>
            <p:cNvPicPr>
              <a:picLocks noChangeAspect="1" noChangeArrowheads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671" y="5304183"/>
              <a:ext cx="1898631" cy="10547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2" descr="http://www.mitchcanter.com/wp-content/uploads/2014/06/Editorial-Metabolism.png"/>
            <p:cNvPicPr>
              <a:picLocks noChangeAspect="1" noChangeArrowheads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4302" y="5305642"/>
              <a:ext cx="1898631" cy="10547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2" descr="http://www.mitchcanter.com/wp-content/uploads/2014/06/Editorial-Metabolism.png"/>
            <p:cNvPicPr>
              <a:picLocks noChangeAspect="1" noChangeArrowheads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2933" y="5307101"/>
              <a:ext cx="1898631" cy="10547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" descr="http://www.mitchcanter.com/wp-content/uploads/2014/06/Editorial-Metabolism.png"/>
            <p:cNvPicPr>
              <a:picLocks noChangeAspect="1" noChangeArrowheads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1564" y="5308560"/>
              <a:ext cx="1898631" cy="10547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2" name="Picture 2" descr="http://www.independent.co.uk/incoming/article9161804.ece/binary/original/internet-of-things-ap.jpg"/>
          <p:cNvPicPr>
            <a:picLocks noChangeAspect="1" noChangeArrowheads="1"/>
          </p:cNvPicPr>
          <p:nvPr/>
        </p:nvPicPr>
        <p:blipFill rotWithShape="1"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73586" y="3504515"/>
            <a:ext cx="2364971" cy="150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" descr="http://cdn.phys.org/newman/gfx/news/hires/2013/1-reviewphanto.jpg"/>
          <p:cNvPicPr>
            <a:picLocks noChangeAspect="1" noChangeArrowheads="1"/>
          </p:cNvPicPr>
          <p:nvPr/>
        </p:nvPicPr>
        <p:blipFill>
          <a:blip r:embed="rId29" cstate="screen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16797" y1="43881" x2="16797" y2="43881"/>
                        <a14:foregroundMark x1="82422" y1="24776" x2="82422" y2="24776"/>
                        <a14:foregroundMark x1="77930" y1="28657" x2="77930" y2="28657"/>
                        <a14:backgroundMark x1="46875" y1="7761" x2="46875" y2="7761"/>
                        <a14:backgroundMark x1="9180" y1="54925" x2="9180" y2="54925"/>
                        <a14:backgroundMark x1="19336" y1="37015" x2="19336" y2="37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88825" y="3579554"/>
            <a:ext cx="3130426" cy="204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/>
          <p:cNvSpPr txBox="1"/>
          <p:nvPr/>
        </p:nvSpPr>
        <p:spPr>
          <a:xfrm>
            <a:off x="760412" y="3265944"/>
            <a:ext cx="4448782" cy="2677656"/>
          </a:xfrm>
          <a:prstGeom prst="rect">
            <a:avLst/>
          </a:prstGeom>
          <a:solidFill>
            <a:srgbClr val="000000">
              <a:alpha val="75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My health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My fitness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My sleep habits</a:t>
            </a:r>
          </a:p>
          <a:p>
            <a:r>
              <a:rPr lang="en-US" sz="2400" dirty="0">
                <a:solidFill>
                  <a:schemeClr val="bg1"/>
                </a:solidFill>
              </a:rPr>
              <a:t>My </a:t>
            </a:r>
            <a:r>
              <a:rPr lang="en-US" sz="2400" dirty="0" smtClean="0">
                <a:solidFill>
                  <a:schemeClr val="bg1"/>
                </a:solidFill>
              </a:rPr>
              <a:t>medications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My driving habits</a:t>
            </a:r>
          </a:p>
          <a:p>
            <a:r>
              <a:rPr lang="en-US" sz="2400" dirty="0">
                <a:solidFill>
                  <a:schemeClr val="bg1"/>
                </a:solidFill>
              </a:rPr>
              <a:t>My blood alcohol level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My ability to walk in a straight line</a:t>
            </a:r>
          </a:p>
        </p:txBody>
      </p:sp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8638" y="3608598"/>
            <a:ext cx="1624203" cy="117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3845064" y="3123070"/>
            <a:ext cx="3229358" cy="2419351"/>
            <a:chOff x="3845064" y="3123070"/>
            <a:chExt cx="3229358" cy="2419351"/>
          </a:xfrm>
        </p:grpSpPr>
        <p:sp>
          <p:nvSpPr>
            <p:cNvPr id="2" name="Oval 1"/>
            <p:cNvSpPr/>
            <p:nvPr/>
          </p:nvSpPr>
          <p:spPr bwMode="auto">
            <a:xfrm>
              <a:off x="4767072" y="3389142"/>
              <a:ext cx="1621536" cy="1605893"/>
            </a:xfrm>
            <a:prstGeom prst="ellipse">
              <a:avLst/>
            </a:prstGeom>
            <a:solidFill>
              <a:schemeClr val="bg1"/>
            </a:solidFill>
            <a:ln w="57150">
              <a:noFill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1" name="Picture 4" descr="http://cdn.cir.ca/pointimages/7e7/95c741c548a9b930092f045e08ec.jpg"/>
            <p:cNvPicPr>
              <a:picLocks noChangeAspect="1" noChangeArrowheads="1"/>
            </p:cNvPicPr>
            <p:nvPr/>
          </p:nvPicPr>
          <p:blipFill>
            <a:blip r:embed="rId32" cstate="screen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0" b="100000" l="0" r="100000">
                          <a14:foregroundMark x1="37969" y1="21063" x2="37969" y2="21063"/>
                          <a14:foregroundMark x1="41563" y1="18898" x2="41563" y2="18898"/>
                          <a14:foregroundMark x1="41875" y1="16732" x2="41875" y2="16732"/>
                          <a14:foregroundMark x1="35313" y1="24606" x2="35313" y2="24606"/>
                          <a14:foregroundMark x1="7969" y1="79921" x2="7969" y2="79921"/>
                          <a14:backgroundMark x1="28906" y1="87795" x2="28906" y2="87795"/>
                          <a14:backgroundMark x1="31875" y1="86417" x2="31875" y2="86417"/>
                          <a14:backgroundMark x1="38125" y1="21063" x2="38125" y2="21063"/>
                          <a14:backgroundMark x1="38125" y1="21063" x2="38125" y2="210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5064" y="3123070"/>
              <a:ext cx="3229358" cy="2419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2644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57" presetClass="path" presetSubtype="0" fill="hold" nodeType="click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51466E-8 -4.41823E-7 L -0.2142 -0.27782 C -0.25798 -0.2991 -0.25498 -0.16401 -0.26306 -0.12838 L -0.26267 -0.06408 " pathEditMode="relative" rAng="0" ptsTypes="FfAF" p14:bounceEnd="24000">
                                          <p:cBhvr>
                                            <p:cTn id="21" dur="2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160" y="-149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57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51466E-8 -4.41823E-7 L -0.2142 -0.27782 C -0.25798 -0.2991 -0.25498 -0.16401 -0.26306 -0.12838 L -0.26267 -0.06408 " pathEditMode="relative" rAng="0" ptsTypes="FfAF">
                                          <p:cBhvr>
                                            <p:cTn id="21" dur="2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160" y="-149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4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Subtitle 2"/>
          <p:cNvSpPr>
            <a:spLocks noGrp="1"/>
          </p:cNvSpPr>
          <p:nvPr>
            <p:ph type="subTitle" idx="4294967295"/>
          </p:nvPr>
        </p:nvSpPr>
        <p:spPr>
          <a:xfrm>
            <a:off x="0" y="0"/>
            <a:ext cx="8024813" cy="2667000"/>
          </a:xfrm>
        </p:spPr>
        <p:txBody>
          <a:bodyPr/>
          <a:lstStyle/>
          <a:p>
            <a:pPr algn="l" eaLnBrk="1" hangingPunct="1"/>
            <a:r>
              <a:rPr lang="en-US" sz="4000" dirty="0" smtClean="0">
                <a:solidFill>
                  <a:schemeClr val="bg1"/>
                </a:solidFill>
              </a:rPr>
              <a:t>Jim Sterne</a:t>
            </a:r>
          </a:p>
          <a:p>
            <a:pPr algn="l" eaLnBrk="1" hangingPunct="1"/>
            <a:r>
              <a:rPr lang="en-US" sz="2400" dirty="0" smtClean="0">
                <a:solidFill>
                  <a:schemeClr val="bg1"/>
                </a:solidFill>
              </a:rPr>
              <a:t>eMetrics Summit</a:t>
            </a:r>
          </a:p>
          <a:p>
            <a:pPr algn="l" eaLnBrk="1" hangingPunct="1"/>
            <a:endParaRPr lang="en-US" sz="1800" dirty="0" smtClean="0">
              <a:solidFill>
                <a:schemeClr val="bg1"/>
              </a:solidFill>
            </a:endParaRPr>
          </a:p>
          <a:p>
            <a:pPr algn="l" eaLnBrk="1" hangingPunct="1"/>
            <a:endParaRPr lang="en-US" sz="1800" dirty="0" smtClean="0">
              <a:solidFill>
                <a:schemeClr val="bg1"/>
              </a:solidFill>
            </a:endParaRPr>
          </a:p>
          <a:p>
            <a:pPr algn="l" eaLnBrk="1" hangingPunct="1">
              <a:spcBef>
                <a:spcPct val="0"/>
              </a:spcBef>
            </a:pPr>
            <a:endParaRPr lang="en-US" sz="1800" dirty="0" smtClean="0">
              <a:solidFill>
                <a:schemeClr val="bg1"/>
              </a:solidFill>
            </a:endParaRPr>
          </a:p>
          <a:p>
            <a:pPr algn="l" eaLnBrk="1" hangingPunct="1">
              <a:spcBef>
                <a:spcPct val="0"/>
              </a:spcBef>
            </a:pPr>
            <a:endParaRPr lang="en-US" sz="2400" dirty="0" smtClean="0">
              <a:solidFill>
                <a:schemeClr val="bg1"/>
              </a:solidFill>
            </a:endParaRPr>
          </a:p>
          <a:p>
            <a:pPr algn="l" eaLnBrk="1" hangingPunct="1">
              <a:spcBef>
                <a:spcPct val="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Digital Analytics Association</a:t>
            </a:r>
          </a:p>
          <a:p>
            <a:pPr algn="l"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4107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586" y="2859568"/>
            <a:ext cx="3522267" cy="87423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8585" y="1183165"/>
            <a:ext cx="3105828" cy="10120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h="1016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1210" y="4078986"/>
            <a:ext cx="806540" cy="99583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graphicFrame>
        <p:nvGraphicFramePr>
          <p:cNvPr id="9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4917956"/>
              </p:ext>
            </p:extLst>
          </p:nvPr>
        </p:nvGraphicFramePr>
        <p:xfrm>
          <a:off x="4208457" y="3696168"/>
          <a:ext cx="752199" cy="92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0" name="Photo Editor Photo" r:id="rId7" imgW="5372850" imgH="6628571" progId="">
                  <p:embed/>
                </p:oleObj>
              </mc:Choice>
              <mc:Fallback>
                <p:oleObj name="Photo Editor Photo" r:id="rId7" imgW="5372850" imgH="662857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62" t="575"/>
                      <a:stretch>
                        <a:fillRect/>
                      </a:stretch>
                    </p:blipFill>
                    <p:spPr bwMode="auto">
                      <a:xfrm>
                        <a:off x="4208457" y="3696168"/>
                        <a:ext cx="752199" cy="92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2859" y="3467569"/>
            <a:ext cx="861714" cy="1085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7256" y="3197709"/>
            <a:ext cx="768798" cy="952352"/>
          </a:xfrm>
          <a:prstGeom prst="rect">
            <a:avLst/>
          </a:prstGeom>
          <a:noFill/>
          <a:ln w="47625" cmpd="thickThin">
            <a:noFill/>
            <a:miter lim="800000"/>
            <a:headEnd/>
            <a:tailEnd/>
          </a:ln>
        </p:spPr>
      </p:pic>
      <p:pic>
        <p:nvPicPr>
          <p:cNvPr id="13" name="Picture 13" descr="http://brianforbes.com/picts/AdvancedEmailMktg%20copy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1658" y="2940617"/>
            <a:ext cx="689101" cy="1005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9857" y="2667002"/>
            <a:ext cx="734216" cy="94969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pic>
        <p:nvPicPr>
          <p:cNvPr id="17" name="Picture 10" descr="book 5 webmetrics"/>
          <p:cNvPicPr>
            <a:picLocks noChangeAspect="1" noChangeArrowheads="1"/>
          </p:cNvPicPr>
          <p:nvPr/>
        </p:nvPicPr>
        <p:blipFill>
          <a:blip r:embed="rId13" cstate="screen">
            <a:lum bright="-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5247" y="1841756"/>
            <a:ext cx="1346454" cy="16504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09214" y="381000"/>
            <a:ext cx="1447798" cy="2124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85" descr="C:\Users\Jim\Desktop\DDD cover.jp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8133" y="2667002"/>
            <a:ext cx="4942708" cy="3538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516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thecatholiccatalogue.com/wp-content/uploads/2014/03/unplu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84" cy="621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05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0" y="6234125"/>
            <a:ext cx="12188825" cy="14289"/>
          </a:xfrm>
          <a:prstGeom prst="line">
            <a:avLst/>
          </a:prstGeom>
          <a:ln w="12700">
            <a:solidFill>
              <a:schemeClr val="bg1"/>
            </a:solidFill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http://www.komu.com/images/news/checkout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21187" y="0"/>
            <a:ext cx="7339307" cy="489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aiminglow.com/wp-content/uploads/2011/10/keyring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916" y="2333213"/>
            <a:ext cx="5694613" cy="3796408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9027" y="225289"/>
            <a:ext cx="3994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What can be counted?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46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0" y="6234125"/>
            <a:ext cx="12188825" cy="14289"/>
          </a:xfrm>
          <a:prstGeom prst="line">
            <a:avLst/>
          </a:prstGeom>
          <a:ln w="12700">
            <a:solidFill>
              <a:schemeClr val="bg1"/>
            </a:solidFill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http://www.valeotraining.com/wp-content/uploads/2013/04/veggies-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250" y="810064"/>
            <a:ext cx="5830114" cy="388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onesourcerefreshment.com/images/snacks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4812" y="2057400"/>
            <a:ext cx="6235343" cy="370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9027" y="225289"/>
            <a:ext cx="3994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What can be counted?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34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static1.squarespace.com/static/53235fbbe4b0545a94713524/5323626ce4b06eaabe8704ea/5323773ee4b00a718e33d64e/?format=1000w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03612" y="381000"/>
            <a:ext cx="7391400" cy="492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/>
          <p:cNvCxnSpPr/>
          <p:nvPr/>
        </p:nvCxnSpPr>
        <p:spPr>
          <a:xfrm>
            <a:off x="0" y="6234125"/>
            <a:ext cx="12188825" cy="14289"/>
          </a:xfrm>
          <a:prstGeom prst="line">
            <a:avLst/>
          </a:prstGeom>
          <a:ln w="12700">
            <a:solidFill>
              <a:schemeClr val="bg1"/>
            </a:solidFill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59027" y="225289"/>
            <a:ext cx="3994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What can be counted?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6" name="Picture 2" descr="C:\Users\Jim\Consulting\Summit 15\15 Summit SF\Presentations\Mine\Keynote - Personal Data\JW_Blue_Smart_Bottle_3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1876" y="1232023"/>
            <a:ext cx="6209344" cy="458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35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Jim\Consulting\Companies\M\Mom\80th pics\c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5028" y="0"/>
            <a:ext cx="4879184" cy="338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/>
          <p:cNvCxnSpPr/>
          <p:nvPr/>
        </p:nvCxnSpPr>
        <p:spPr>
          <a:xfrm>
            <a:off x="0" y="6234125"/>
            <a:ext cx="12188825" cy="14289"/>
          </a:xfrm>
          <a:prstGeom prst="line">
            <a:avLst/>
          </a:prstGeom>
          <a:ln w="12700">
            <a:solidFill>
              <a:schemeClr val="bg1"/>
            </a:solidFill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59027" y="225289"/>
            <a:ext cx="3994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What can be counted?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5" name="Picture 4" descr="http://www.redorbit.com/media/uploads/2013/05/teens-abuse-prescription-drugs-shutterstock_139652453-617x4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0295" y="1143000"/>
            <a:ext cx="6102959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www.cwu.edu/wellness/sites/cts.cwu.edu.wellness/files/images/condoms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1612" y="2274581"/>
            <a:ext cx="4174557" cy="417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67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my.telegraph.co.uk/expat/files/2012/11/photo-23-e13541680343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823240">
            <a:off x="2518632" y="1551355"/>
            <a:ext cx="6000750" cy="277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/>
          <p:cNvCxnSpPr/>
          <p:nvPr/>
        </p:nvCxnSpPr>
        <p:spPr>
          <a:xfrm>
            <a:off x="0" y="6234125"/>
            <a:ext cx="12188825" cy="14289"/>
          </a:xfrm>
          <a:prstGeom prst="line">
            <a:avLst/>
          </a:prstGeom>
          <a:ln w="12700">
            <a:solidFill>
              <a:schemeClr val="bg1"/>
            </a:solidFill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59027" y="225289"/>
            <a:ext cx="3994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What can be counted?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0812" y="725289"/>
            <a:ext cx="4673335" cy="646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0" tIns="45710" rIns="91420" bIns="45710">
            <a:spAutoFit/>
          </a:bodyPr>
          <a:lstStyle/>
          <a:p>
            <a:pPr defTabSz="914097"/>
            <a:r>
              <a:rPr lang="en-US" sz="3600" dirty="0" smtClean="0">
                <a:solidFill>
                  <a:schemeClr val="bg1"/>
                </a:solidFill>
              </a:rPr>
              <a:t>Negotiating with data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9" name="Picture 2" descr="http://www.deccanchronicle.com/sites/default/files/hungarian-forint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94623">
            <a:off x="2567318" y="1614122"/>
            <a:ext cx="5990563" cy="263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4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2" descr="http://thecatholiccatalogue.com/wp-content/uploads/2014/03/unplug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51876" y="2057400"/>
            <a:ext cx="4633336" cy="179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http://budapesthoponhopoff.com/wp-content/uploads/2012/10/Budapest-Hop-on-Hop-off-Routes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170" y="3133020"/>
            <a:ext cx="1904991" cy="120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/>
          <p:cNvCxnSpPr/>
          <p:nvPr/>
        </p:nvCxnSpPr>
        <p:spPr>
          <a:xfrm>
            <a:off x="0" y="6234125"/>
            <a:ext cx="12188825" cy="14289"/>
          </a:xfrm>
          <a:prstGeom prst="line">
            <a:avLst/>
          </a:prstGeom>
          <a:ln w="12700">
            <a:solidFill>
              <a:schemeClr val="bg1"/>
            </a:solidFill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59027" y="225289"/>
            <a:ext cx="3994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What can be counted?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00" y="914400"/>
            <a:ext cx="4722812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Clickthroughs	Pageviews</a:t>
            </a:r>
            <a:endParaRPr lang="en-US" sz="2400" dirty="0">
              <a:solidFill>
                <a:prstClr val="white"/>
              </a:solidFill>
            </a:endParaRPr>
          </a:p>
          <a:p>
            <a:pPr indent="-342900">
              <a:spcBef>
                <a:spcPts val="400"/>
              </a:spcBef>
              <a:buFont typeface="Arial" charset="0"/>
              <a:buNone/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Visitors	Stickiness</a:t>
            </a:r>
          </a:p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Attribution	Conversion</a:t>
            </a:r>
          </a:p>
          <a:p>
            <a:pPr indent="-342900">
              <a:spcBef>
                <a:spcPts val="400"/>
              </a:spcBef>
              <a:buFont typeface="Arial" charset="0"/>
              <a:buNone/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Bounce Rate	Path Analysis</a:t>
            </a:r>
          </a:p>
          <a:p>
            <a:pPr indent="-342900">
              <a:spcBef>
                <a:spcPts val="400"/>
              </a:spcBef>
              <a:buFont typeface="Arial" charset="0"/>
              <a:buNone/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View Throughs	Abandonment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018212" y="231385"/>
            <a:ext cx="5669116" cy="1524000"/>
            <a:chOff x="3928321" y="3657600"/>
            <a:chExt cx="5669116" cy="1524000"/>
          </a:xfrm>
        </p:grpSpPr>
        <p:pic>
          <p:nvPicPr>
            <p:cNvPr id="7" name="Picture 4" descr="http://chatfield.k12.mn.us/SiteCollectionImages/glossy-black-3d-button-icon-alphanumeric-full-set/070652-glossy-black-3d-button-icon-alphanumeric-full-set/070507-glossy-black-3d-button-icon-alphanumeric-at-sign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1012" y="3657600"/>
              <a:ext cx="1524397" cy="15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3928321" y="3962400"/>
              <a:ext cx="16214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</a:rPr>
                <a:t>i</a:t>
              </a:r>
              <a:r>
                <a:rPr lang="en-US" sz="3600" dirty="0" smtClean="0">
                  <a:solidFill>
                    <a:schemeClr val="bg1"/>
                  </a:solidFill>
                </a:rPr>
                <a:t>dentity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823921" y="3962400"/>
              <a:ext cx="27735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chemeClr val="bg1"/>
                  </a:solidFill>
                </a:rPr>
                <a:t>domain name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6170612" y="1371600"/>
            <a:ext cx="5181600" cy="1302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Recency	Postal Address</a:t>
            </a:r>
          </a:p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Frequency	Credit Card</a:t>
            </a:r>
          </a:p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Preferences	Phone Number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0" y="6234125"/>
            <a:ext cx="12188825" cy="14289"/>
          </a:xfrm>
          <a:prstGeom prst="line">
            <a:avLst/>
          </a:prstGeom>
          <a:ln w="12700">
            <a:solidFill>
              <a:schemeClr val="bg1"/>
            </a:solidFill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914400" y="914400"/>
            <a:ext cx="4722812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Clickthroughs	Pageviews</a:t>
            </a:r>
            <a:endParaRPr lang="en-US" sz="2400" dirty="0">
              <a:solidFill>
                <a:prstClr val="white"/>
              </a:solidFill>
            </a:endParaRPr>
          </a:p>
          <a:p>
            <a:pPr indent="-342900">
              <a:spcBef>
                <a:spcPts val="400"/>
              </a:spcBef>
              <a:buFont typeface="Arial" charset="0"/>
              <a:buNone/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Visitors	Stickiness</a:t>
            </a:r>
          </a:p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Attribution	Conversion</a:t>
            </a:r>
          </a:p>
          <a:p>
            <a:pPr indent="-342900">
              <a:spcBef>
                <a:spcPts val="400"/>
              </a:spcBef>
              <a:buFont typeface="Arial" charset="0"/>
              <a:buNone/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Bounce Rate	Path Analysis</a:t>
            </a:r>
          </a:p>
          <a:p>
            <a:pPr indent="-342900">
              <a:spcBef>
                <a:spcPts val="400"/>
              </a:spcBef>
              <a:buFont typeface="Arial" charset="0"/>
              <a:buNone/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View Throughs	Abandonment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170612" y="1371600"/>
            <a:ext cx="5181600" cy="1302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Recency	Postal Address</a:t>
            </a:r>
          </a:p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Frequency	Credit Card</a:t>
            </a:r>
          </a:p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Preferences	Phone Number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008812" y="2659479"/>
            <a:ext cx="434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spcBef>
                <a:spcPts val="400"/>
              </a:spcBef>
              <a:tabLst>
                <a:tab pos="2286000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</a:rPr>
              <a:t>Location-at-the-moment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7874" y="4297346"/>
            <a:ext cx="2557534" cy="17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2984067" y="5015345"/>
            <a:ext cx="1449734" cy="1088628"/>
            <a:chOff x="4218620" y="274402"/>
            <a:chExt cx="4833704" cy="4354510"/>
          </a:xfrm>
        </p:grpSpPr>
        <p:pic>
          <p:nvPicPr>
            <p:cNvPr id="40" name="Picture 4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1962" y="689055"/>
              <a:ext cx="906453" cy="334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5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1604386"/>
              <a:ext cx="1531169" cy="425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6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9452" y="918586"/>
              <a:ext cx="1007148" cy="402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7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8737" y="1223387"/>
              <a:ext cx="1359680" cy="381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9" descr="http://upload.wikimedia.org/wikipedia/commons/thumb/0/0c/MasterCard_logo.png/800px-MasterCard_logo.png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3089" y="1635781"/>
              <a:ext cx="1144724" cy="855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10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6120" y="2307066"/>
              <a:ext cx="1220108" cy="346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11"/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3287" y="438150"/>
              <a:ext cx="1076421" cy="358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12"/>
            <p:cNvPicPr>
              <a:picLocks noChangeAspect="1" noChangeArrowheads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0994" y="274402"/>
              <a:ext cx="1171972" cy="345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2571750"/>
              <a:ext cx="1660924" cy="574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4" descr="DataLogix Logo formerly NextAction Corporation"/>
            <p:cNvPicPr>
              <a:picLocks noChangeAspect="1" noChangeArrowheads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200" y="3257550"/>
              <a:ext cx="1729220" cy="477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6" descr="Ameridex"/>
            <p:cNvPicPr>
              <a:picLocks noChangeAspect="1" noChangeArrowheads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1692" y="2800350"/>
              <a:ext cx="1598080" cy="442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8" descr="Where intelligence ignites connection"/>
            <p:cNvPicPr>
              <a:picLocks noChangeAspect="1" noChangeArrowheads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8160" y="3382970"/>
              <a:ext cx="1377542" cy="456557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73" name="Picture 10" descr="Experian"/>
            <p:cNvPicPr>
              <a:picLocks noChangeAspect="1" noChangeArrowheads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6200" y="3943350"/>
              <a:ext cx="1290953" cy="456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12" descr="FICO"/>
            <p:cNvPicPr>
              <a:picLocks noChangeAspect="1" noChangeArrowheads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8531" y="1755122"/>
              <a:ext cx="850142" cy="314868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</p:pic>
        <p:pic>
          <p:nvPicPr>
            <p:cNvPr id="75" name="Picture 14" descr="TransUnion logo"/>
            <p:cNvPicPr>
              <a:picLocks noChangeAspect="1" noChangeArrowheads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5531" y="2114550"/>
              <a:ext cx="1259469" cy="511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16" descr="intelius.com"/>
            <p:cNvPicPr>
              <a:picLocks noChangeAspect="1" noChangeArrowheads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0798" y="4019550"/>
              <a:ext cx="1889202" cy="409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18" descr="Harte Hanks - Connections Made. Impact Delivered. A marketing services company"/>
            <p:cNvPicPr>
              <a:picLocks noChangeAspect="1" noChangeArrowheads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2724150"/>
              <a:ext cx="653349" cy="802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22" descr="background checks"/>
            <p:cNvPicPr>
              <a:picLocks noChangeAspect="1" noChangeArrowheads="1"/>
            </p:cNvPicPr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8620" y="3638550"/>
              <a:ext cx="1420180" cy="4214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23"/>
            <p:cNvPicPr>
              <a:picLocks noChangeAspect="1" noChangeArrowheads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4171950"/>
              <a:ext cx="1231261" cy="456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" name="Picture 25" descr="Home"/>
            <p:cNvPicPr>
              <a:picLocks noChangeAspect="1" noChangeArrowheads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6638" y="1070986"/>
              <a:ext cx="1003824" cy="425535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54" name="Group 53"/>
          <p:cNvGrpSpPr/>
          <p:nvPr/>
        </p:nvGrpSpPr>
        <p:grpSpPr>
          <a:xfrm>
            <a:off x="4799012" y="5334000"/>
            <a:ext cx="6858000" cy="792735"/>
            <a:chOff x="-109329" y="5302724"/>
            <a:chExt cx="9499524" cy="1098076"/>
          </a:xfrm>
        </p:grpSpPr>
        <p:cxnSp>
          <p:nvCxnSpPr>
            <p:cNvPr id="55" name="Straight Connector 54"/>
            <p:cNvCxnSpPr/>
            <p:nvPr/>
          </p:nvCxnSpPr>
          <p:spPr>
            <a:xfrm>
              <a:off x="-109329" y="6400800"/>
              <a:ext cx="9144000" cy="0"/>
            </a:xfrm>
            <a:prstGeom prst="line">
              <a:avLst/>
            </a:prstGeom>
            <a:ln w="63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6" name="Picture 2" descr="http://www.mitchcanter.com/wp-content/uploads/2014/06/Editorial-Metabolism.png"/>
            <p:cNvPicPr>
              <a:picLocks noChangeAspect="1" noChangeArrowheads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2960" y="5302724"/>
              <a:ext cx="1898631" cy="10547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" descr="http://www.mitchcanter.com/wp-content/uploads/2014/06/Editorial-Metabolism.png"/>
            <p:cNvPicPr>
              <a:picLocks noChangeAspect="1" noChangeArrowheads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671" y="5304183"/>
              <a:ext cx="1898631" cy="10547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2" descr="http://www.mitchcanter.com/wp-content/uploads/2014/06/Editorial-Metabolism.png"/>
            <p:cNvPicPr>
              <a:picLocks noChangeAspect="1" noChangeArrowheads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4302" y="5305642"/>
              <a:ext cx="1898631" cy="10547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2" descr="http://www.mitchcanter.com/wp-content/uploads/2014/06/Editorial-Metabolism.png"/>
            <p:cNvPicPr>
              <a:picLocks noChangeAspect="1" noChangeArrowheads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2933" y="5307101"/>
              <a:ext cx="1898631" cy="10547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" descr="http://www.mitchcanter.com/wp-content/uploads/2014/06/Editorial-Metabolism.png"/>
            <p:cNvPicPr>
              <a:picLocks noChangeAspect="1" noChangeArrowheads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1564" y="5308560"/>
              <a:ext cx="1898631" cy="10547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2" name="Picture 2" descr="http://www.independent.co.uk/incoming/article9161804.ece/binary/original/internet-of-things-ap.jpg"/>
          <p:cNvPicPr>
            <a:picLocks noChangeAspect="1" noChangeArrowheads="1"/>
          </p:cNvPicPr>
          <p:nvPr/>
        </p:nvPicPr>
        <p:blipFill rotWithShape="1"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73586" y="3504515"/>
            <a:ext cx="2364971" cy="150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" descr="http://cdn.phys.org/newman/gfx/news/hires/2013/1-reviewphanto.jpg"/>
          <p:cNvPicPr>
            <a:picLocks noChangeAspect="1" noChangeArrowheads="1"/>
          </p:cNvPicPr>
          <p:nvPr/>
        </p:nvPicPr>
        <p:blipFill>
          <a:blip r:embed="rId30" cstate="screen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16797" y1="43881" x2="16797" y2="43881"/>
                        <a14:foregroundMark x1="82422" y1="24776" x2="82422" y2="24776"/>
                        <a14:foregroundMark x1="77930" y1="28657" x2="77930" y2="28657"/>
                        <a14:backgroundMark x1="46875" y1="7761" x2="46875" y2="7761"/>
                        <a14:backgroundMark x1="9180" y1="54925" x2="9180" y2="54925"/>
                        <a14:backgroundMark x1="19336" y1="37015" x2="19336" y2="37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3101" y="2834284"/>
            <a:ext cx="3130426" cy="204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/>
          <p:cNvSpPr txBox="1"/>
          <p:nvPr/>
        </p:nvSpPr>
        <p:spPr>
          <a:xfrm>
            <a:off x="760412" y="3265944"/>
            <a:ext cx="4448782" cy="2677656"/>
          </a:xfrm>
          <a:prstGeom prst="rect">
            <a:avLst/>
          </a:prstGeom>
          <a:solidFill>
            <a:srgbClr val="000000">
              <a:alpha val="68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My health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My fitness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My sleep habits</a:t>
            </a:r>
          </a:p>
          <a:p>
            <a:r>
              <a:rPr lang="en-US" sz="2400" dirty="0">
                <a:solidFill>
                  <a:schemeClr val="bg1"/>
                </a:solidFill>
              </a:rPr>
              <a:t>My </a:t>
            </a:r>
            <a:r>
              <a:rPr lang="en-US" sz="2400" dirty="0" smtClean="0">
                <a:solidFill>
                  <a:schemeClr val="bg1"/>
                </a:solidFill>
              </a:rPr>
              <a:t>medications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My driving habits</a:t>
            </a:r>
          </a:p>
          <a:p>
            <a:r>
              <a:rPr lang="en-US" sz="2400" dirty="0">
                <a:solidFill>
                  <a:schemeClr val="bg1"/>
                </a:solidFill>
              </a:rPr>
              <a:t>My blood alcohol level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My ability to walk in a straight line</a:t>
            </a:r>
          </a:p>
        </p:txBody>
      </p:sp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8638" y="3608598"/>
            <a:ext cx="1624203" cy="117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3845064" y="3123070"/>
            <a:ext cx="3229358" cy="2419351"/>
            <a:chOff x="3845064" y="3123070"/>
            <a:chExt cx="3229358" cy="2419351"/>
          </a:xfrm>
        </p:grpSpPr>
        <p:sp>
          <p:nvSpPr>
            <p:cNvPr id="2" name="Oval 1"/>
            <p:cNvSpPr/>
            <p:nvPr/>
          </p:nvSpPr>
          <p:spPr bwMode="auto">
            <a:xfrm>
              <a:off x="4767072" y="3389142"/>
              <a:ext cx="1621536" cy="1605893"/>
            </a:xfrm>
            <a:prstGeom prst="ellipse">
              <a:avLst/>
            </a:prstGeom>
            <a:solidFill>
              <a:schemeClr val="bg1"/>
            </a:solidFill>
            <a:ln w="57150">
              <a:noFill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1" name="Picture 4" descr="http://cdn.cir.ca/pointimages/7e7/95c741c548a9b930092f045e08ec.jpg"/>
            <p:cNvPicPr>
              <a:picLocks noChangeAspect="1" noChangeArrowheads="1"/>
            </p:cNvPicPr>
            <p:nvPr/>
          </p:nvPicPr>
          <p:blipFill>
            <a:blip r:embed="rId33" cstate="screen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0" b="100000" l="0" r="100000">
                          <a14:foregroundMark x1="37969" y1="21063" x2="37969" y2="21063"/>
                          <a14:foregroundMark x1="41563" y1="18898" x2="41563" y2="18898"/>
                          <a14:foregroundMark x1="41875" y1="16732" x2="41875" y2="16732"/>
                          <a14:foregroundMark x1="35313" y1="24606" x2="35313" y2="24606"/>
                          <a14:foregroundMark x1="7969" y1="79921" x2="7969" y2="79921"/>
                          <a14:backgroundMark x1="28906" y1="87795" x2="28906" y2="87795"/>
                          <a14:backgroundMark x1="31875" y1="86417" x2="31875" y2="86417"/>
                          <a14:backgroundMark x1="38125" y1="21063" x2="38125" y2="21063"/>
                          <a14:backgroundMark x1="38125" y1="21063" x2="38125" y2="210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5064" y="3123070"/>
              <a:ext cx="3229358" cy="2419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5274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http://regmedia.co.uk/2013/04/04/clou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67794" cy="635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217254" y="-1310759"/>
            <a:ext cx="15084066" cy="473975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tabLst>
                <a:tab pos="3089275" algn="l"/>
              </a:tabLst>
            </a:pPr>
            <a:r>
              <a:rPr lang="en-US" sz="30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Big data</a:t>
            </a:r>
            <a:endParaRPr lang="en-US" sz="302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5829" y="6400804"/>
            <a:ext cx="8737842" cy="369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9" tIns="45705" rIns="91409" bIns="45705">
            <a:spAutoFit/>
          </a:bodyPr>
          <a:lstStyle>
            <a:defPPr>
              <a:defRPr lang="en-US"/>
            </a:defPPr>
            <a:lvl1pPr marL="0" indent="0" eaLnBrk="0" hangingPunct="0">
              <a:spcBef>
                <a:spcPct val="20000"/>
              </a:spcBef>
              <a:buFont typeface="Arial" charset="0"/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indent="0" algn="ctr" eaLnBrk="0" hangingPunct="0">
              <a:spcBef>
                <a:spcPct val="20000"/>
              </a:spcBef>
              <a:buFont typeface="Arial" charset="0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</a:defRPr>
            </a:lvl2pPr>
            <a:lvl3pPr indent="0" algn="ctr" eaLnBrk="0" hangingPunct="0">
              <a:spcBef>
                <a:spcPct val="20000"/>
              </a:spcBef>
              <a:buFont typeface="Arial" charset="0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</a:defRPr>
            </a:lvl3pPr>
            <a:lvl4pPr indent="0" algn="ctr" eaLnBrk="0" hangingPunct="0">
              <a:spcBef>
                <a:spcPct val="20000"/>
              </a:spcBef>
              <a:buFont typeface="Arial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4pPr>
            <a:lvl5pPr indent="0" algn="ctr" eaLnBrk="0" hangingPunct="0">
              <a:spcBef>
                <a:spcPct val="20000"/>
              </a:spcBef>
              <a:buFont typeface="Arial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5pPr>
            <a:lvl6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6pPr>
            <a:lvl7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7pPr>
            <a:lvl8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8pPr>
            <a:lvl9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9pPr>
          </a:lstStyle>
          <a:p>
            <a:pPr defTabSz="914097">
              <a:defRPr/>
            </a:pPr>
            <a:r>
              <a:rPr lang="en-US" sz="1800" dirty="0">
                <a:solidFill>
                  <a:schemeClr val="tx1"/>
                </a:solidFill>
              </a:rPr>
              <a:t>Jim Sterne    –    jsterne@targeting.com     –  emetrics.org     –     @jimsterne    –    </a:t>
            </a:r>
            <a:r>
              <a:rPr lang="en-US" sz="1800" dirty="0" smtClean="0">
                <a:solidFill>
                  <a:schemeClr val="tx1"/>
                </a:solidFill>
              </a:rPr>
              <a:t>#eMetrics</a:t>
            </a:r>
            <a:endParaRPr lang="en-US" sz="1800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400800"/>
            <a:ext cx="12188825" cy="0"/>
          </a:xfrm>
          <a:prstGeom prst="line">
            <a:avLst/>
          </a:prstGeom>
          <a:ln w="63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4" descr="http://www.lvlsvn.com/sites/default/files/styles/post_image/public/Untitled-1.png?itok=Tv_0WAw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65" y="3408288"/>
            <a:ext cx="7267144" cy="352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21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217254" y="-1310759"/>
            <a:ext cx="15084066" cy="473975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tabLst>
                <a:tab pos="3089275" algn="l"/>
              </a:tabLst>
            </a:pPr>
            <a:r>
              <a:rPr lang="en-US" sz="30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Big data</a:t>
            </a:r>
            <a:endParaRPr lang="en-US" sz="302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5829" y="6400804"/>
            <a:ext cx="8737842" cy="369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9" tIns="45705" rIns="91409" bIns="45705">
            <a:spAutoFit/>
          </a:bodyPr>
          <a:lstStyle>
            <a:defPPr>
              <a:defRPr lang="en-US"/>
            </a:defPPr>
            <a:lvl1pPr marL="0" indent="0" eaLnBrk="0" hangingPunct="0">
              <a:spcBef>
                <a:spcPct val="20000"/>
              </a:spcBef>
              <a:buFont typeface="Arial" charset="0"/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indent="0" algn="ctr" eaLnBrk="0" hangingPunct="0">
              <a:spcBef>
                <a:spcPct val="20000"/>
              </a:spcBef>
              <a:buFont typeface="Arial" charset="0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</a:defRPr>
            </a:lvl2pPr>
            <a:lvl3pPr indent="0" algn="ctr" eaLnBrk="0" hangingPunct="0">
              <a:spcBef>
                <a:spcPct val="20000"/>
              </a:spcBef>
              <a:buFont typeface="Arial" charset="0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</a:defRPr>
            </a:lvl3pPr>
            <a:lvl4pPr indent="0" algn="ctr" eaLnBrk="0" hangingPunct="0">
              <a:spcBef>
                <a:spcPct val="20000"/>
              </a:spcBef>
              <a:buFont typeface="Arial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4pPr>
            <a:lvl5pPr indent="0" algn="ctr" eaLnBrk="0" hangingPunct="0">
              <a:spcBef>
                <a:spcPct val="20000"/>
              </a:spcBef>
              <a:buFont typeface="Arial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5pPr>
            <a:lvl6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6pPr>
            <a:lvl7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7pPr>
            <a:lvl8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8pPr>
            <a:lvl9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9pPr>
          </a:lstStyle>
          <a:p>
            <a:pPr defTabSz="914097">
              <a:defRPr/>
            </a:pPr>
            <a:r>
              <a:rPr lang="en-US" sz="1800" dirty="0">
                <a:solidFill>
                  <a:schemeClr val="tx1"/>
                </a:solidFill>
              </a:rPr>
              <a:t>Jim Sterne    –    jsterne@targeting.com     –  emetrics.org     –     @jimsterne    –    </a:t>
            </a:r>
            <a:r>
              <a:rPr lang="en-US" sz="1800" dirty="0" smtClean="0">
                <a:solidFill>
                  <a:schemeClr val="tx1"/>
                </a:solidFill>
              </a:rPr>
              <a:t>#eMetrics</a:t>
            </a:r>
            <a:endParaRPr lang="en-US" sz="1800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400800"/>
            <a:ext cx="12188825" cy="0"/>
          </a:xfrm>
          <a:prstGeom prst="line">
            <a:avLst/>
          </a:prstGeom>
          <a:ln w="63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74" name="Picture 2" descr="http://bikeline.com/images/library/Zoom/krypt_combo_12_z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0480" y1="8361" x2="40480" y2="8361"/>
                        <a14:foregroundMark x1="30298" y1="29884" x2="30298" y2="29884"/>
                        <a14:foregroundMark x1="28228" y1="20116" x2="28228" y2="20116"/>
                        <a14:foregroundMark x1="49089" y1="5546" x2="49089" y2="5546"/>
                        <a14:foregroundMark x1="62500" y1="6457" x2="62500" y2="6457"/>
                        <a14:foregroundMark x1="66391" y1="8113" x2="66391" y2="8113"/>
                        <a14:foregroundMark x1="62914" y1="5546" x2="62914" y2="5546"/>
                        <a14:foregroundMark x1="30298" y1="44205" x2="30298" y2="44205"/>
                        <a14:foregroundMark x1="65728" y1="45364" x2="65728" y2="45364"/>
                        <a14:foregroundMark x1="73593" y1="46109" x2="73593" y2="46109"/>
                        <a14:foregroundMark x1="71275" y1="21523" x2="71275" y2="21523"/>
                        <a14:foregroundMark x1="61921" y1="4470" x2="61921" y2="4470"/>
                        <a14:foregroundMark x1="67715" y1="10099" x2="67715" y2="10099"/>
                        <a14:foregroundMark x1="68212" y1="11258" x2="68212" y2="11258"/>
                        <a14:foregroundMark x1="69288" y1="12997" x2="69288" y2="12997"/>
                        <a14:foregroundMark x1="70364" y1="15894" x2="70364" y2="15894"/>
                        <a14:foregroundMark x1="70447" y1="18212" x2="70447" y2="18212"/>
                        <a14:foregroundMark x1="69702" y1="14156" x2="69702" y2="14156"/>
                        <a14:foregroundMark x1="70447" y1="15232" x2="70447" y2="15232"/>
                        <a14:foregroundMark x1="69950" y1="17219" x2="69950" y2="17219"/>
                        <a14:foregroundMark x1="70281" y1="14321" x2="70281" y2="143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7226" y="2527134"/>
            <a:ext cx="3173754" cy="317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 bwMode="auto">
          <a:xfrm>
            <a:off x="4341812" y="2362200"/>
            <a:ext cx="2590800" cy="3657600"/>
          </a:xfrm>
          <a:prstGeom prst="ellipse">
            <a:avLst/>
          </a:prstGeom>
          <a:solidFill>
            <a:schemeClr val="tx1">
              <a:alpha val="43000"/>
            </a:schemeClr>
          </a:solidFill>
          <a:ln w="57150">
            <a:noFill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089026" y="4688304"/>
            <a:ext cx="10034586" cy="1511301"/>
            <a:chOff x="1089026" y="4688304"/>
            <a:chExt cx="10034586" cy="1511301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89026" y="4688304"/>
              <a:ext cx="1434556" cy="1511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6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523581" y="4688304"/>
              <a:ext cx="1410745" cy="1511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7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042611" y="4688304"/>
              <a:ext cx="1491915" cy="1511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8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666874" y="4688304"/>
              <a:ext cx="1564106" cy="1511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9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495674" y="4688304"/>
              <a:ext cx="1840832" cy="1511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10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336505" y="4688304"/>
              <a:ext cx="1787107" cy="1511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0256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/>
          </p:cNvSpPr>
          <p:nvPr>
            <p:ph type="title"/>
          </p:nvPr>
        </p:nvSpPr>
        <p:spPr>
          <a:xfrm>
            <a:off x="457082" y="304800"/>
            <a:ext cx="10360501" cy="422171"/>
          </a:xfrm>
          <a:prstGeom prst="rect">
            <a:avLst/>
          </a:prstGeom>
        </p:spPr>
        <p:txBody>
          <a:bodyPr/>
          <a:lstStyle>
            <a:lvl1pPr>
              <a:defRPr sz="7400"/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2400" dirty="0">
                <a:solidFill>
                  <a:srgbClr val="C91E3B"/>
                </a:solidFill>
              </a:rPr>
              <a:t>Jeff</a:t>
            </a:r>
            <a:r>
              <a:rPr sz="2400" dirty="0" smtClean="0">
                <a:solidFill>
                  <a:srgbClr val="C91E3B"/>
                </a:solidFill>
              </a:rPr>
              <a:t>’</a:t>
            </a:r>
            <a:r>
              <a:rPr lang="en-US" sz="2400" dirty="0" smtClean="0">
                <a:solidFill>
                  <a:srgbClr val="C91E3B"/>
                </a:solidFill>
              </a:rPr>
              <a:t> Bezos'</a:t>
            </a:r>
            <a:r>
              <a:rPr sz="2400" dirty="0" smtClean="0">
                <a:solidFill>
                  <a:srgbClr val="C91E3B"/>
                </a:solidFill>
              </a:rPr>
              <a:t> </a:t>
            </a:r>
            <a:r>
              <a:rPr lang="en-US" sz="2400" dirty="0">
                <a:solidFill>
                  <a:srgbClr val="C91E3B"/>
                </a:solidFill>
              </a:rPr>
              <a:t>Memo</a:t>
            </a:r>
            <a:endParaRPr sz="2400" dirty="0">
              <a:solidFill>
                <a:srgbClr val="C91E3B"/>
              </a:solidFill>
            </a:endParaRPr>
          </a:p>
        </p:txBody>
      </p:sp>
      <p:sp>
        <p:nvSpPr>
          <p:cNvPr id="297" name="Shape 297"/>
          <p:cNvSpPr>
            <a:spLocks noGrp="1"/>
          </p:cNvSpPr>
          <p:nvPr>
            <p:ph type="body" idx="1"/>
          </p:nvPr>
        </p:nvSpPr>
        <p:spPr>
          <a:xfrm>
            <a:off x="490068" y="1161180"/>
            <a:ext cx="11682700" cy="4494263"/>
          </a:xfrm>
          <a:prstGeom prst="rect">
            <a:avLst/>
          </a:prstGeom>
        </p:spPr>
        <p:txBody>
          <a:bodyPr/>
          <a:lstStyle/>
          <a:p>
            <a:pPr marL="471596" indent="-312885">
              <a:buClrTx/>
              <a:buSzPct val="171000"/>
              <a:buFontTx/>
              <a:buChar char="•"/>
              <a:defRPr sz="1800">
                <a:uFillTx/>
              </a:defRPr>
            </a:pPr>
            <a:r>
              <a:rPr sz="2300" dirty="0"/>
              <a:t>“All teams will henceforth expose their data and functionality through service interfaces.</a:t>
            </a:r>
          </a:p>
          <a:p>
            <a:pPr marL="471596" indent="-312885">
              <a:buClrTx/>
              <a:buSzPct val="171000"/>
              <a:buFontTx/>
              <a:buChar char="•"/>
              <a:defRPr sz="1800">
                <a:uFillTx/>
              </a:defRPr>
            </a:pPr>
            <a:r>
              <a:rPr sz="2300" dirty="0"/>
              <a:t>Teams must communicate with each other through these interfaces.</a:t>
            </a:r>
          </a:p>
          <a:p>
            <a:pPr marL="471596" indent="-312885">
              <a:buClrTx/>
              <a:buSzPct val="171000"/>
              <a:buFontTx/>
              <a:buChar char="•"/>
              <a:defRPr sz="1800">
                <a:uFillTx/>
              </a:defRPr>
            </a:pPr>
            <a:r>
              <a:rPr sz="2300" dirty="0"/>
              <a:t>There will be no other form of inter-process communication allowed: no direct linking, no direct reads of another team’s data store, no shared memory model, no back-doors whatsoever. The only communication allowed is via service interface calls over the network.</a:t>
            </a:r>
          </a:p>
          <a:p>
            <a:pPr marL="471596" indent="-312885">
              <a:buClrTx/>
              <a:buSzPct val="171000"/>
              <a:buFontTx/>
              <a:buChar char="•"/>
              <a:defRPr sz="1800">
                <a:uFillTx/>
              </a:defRPr>
            </a:pPr>
            <a:r>
              <a:rPr sz="2300" dirty="0"/>
              <a:t>It doesn’t matter what technology they use.</a:t>
            </a:r>
          </a:p>
          <a:p>
            <a:pPr marL="471596" indent="-312885">
              <a:buClrTx/>
              <a:buSzPct val="171000"/>
              <a:buFontTx/>
              <a:buChar char="•"/>
              <a:defRPr sz="1800">
                <a:uFillTx/>
              </a:defRPr>
            </a:pPr>
            <a:r>
              <a:rPr sz="2300" dirty="0"/>
              <a:t>All service interfaces, without exception, must be designed from the ground up to be </a:t>
            </a:r>
            <a:r>
              <a:rPr sz="2300" dirty="0" err="1"/>
              <a:t>externalizable</a:t>
            </a:r>
            <a:r>
              <a:rPr sz="2300" dirty="0"/>
              <a:t>. That is to say, the team must plan and design to be able to expose the interface to developers in the outside world. No exceptions</a:t>
            </a:r>
            <a:r>
              <a:rPr sz="2300" dirty="0" smtClean="0"/>
              <a:t>.</a:t>
            </a:r>
            <a:endParaRPr lang="en-US" sz="2300" dirty="0" smtClean="0"/>
          </a:p>
          <a:p>
            <a:pPr marL="471596" indent="-312885">
              <a:buClrTx/>
              <a:buSzPct val="171000"/>
              <a:buFontTx/>
              <a:buChar char="•"/>
              <a:defRPr sz="1800">
                <a:uFillTx/>
              </a:defRPr>
            </a:pPr>
            <a:r>
              <a:rPr lang="en-US" sz="2300" dirty="0"/>
              <a:t> </a:t>
            </a:r>
            <a:endParaRPr sz="2300" dirty="0"/>
          </a:p>
        </p:txBody>
      </p:sp>
      <p:sp>
        <p:nvSpPr>
          <p:cNvPr id="5" name="Shape 62"/>
          <p:cNvSpPr/>
          <p:nvPr/>
        </p:nvSpPr>
        <p:spPr>
          <a:xfrm>
            <a:off x="1852130" y="6257194"/>
            <a:ext cx="8840074" cy="357189"/>
          </a:xfrm>
          <a:prstGeom prst="rect">
            <a:avLst/>
          </a:prstGeom>
          <a:solidFill>
            <a:srgbClr val="C81D3B"/>
          </a:solidFill>
          <a:ln w="12700">
            <a:round/>
          </a:ln>
        </p:spPr>
        <p:txBody>
          <a:bodyPr lIns="0" tIns="0" rIns="0" bIns="0"/>
          <a:lstStyle/>
          <a:p>
            <a:pPr algn="ctr" defTabSz="812637">
              <a:buClr>
                <a:srgbClr val="000000"/>
              </a:buClr>
              <a:defRPr sz="4600"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sz="4600" kern="0">
              <a:solidFill>
                <a:sysClr val="windowText" lastClr="000000"/>
              </a:solidFill>
              <a:uFill>
                <a:solidFill/>
              </a:u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6" name="image2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4974" y="6352443"/>
            <a:ext cx="1064142" cy="185739"/>
          </a:xfrm>
          <a:prstGeom prst="rect">
            <a:avLst/>
          </a:prstGeom>
          <a:ln w="12700">
            <a:round/>
          </a:ln>
        </p:spPr>
      </p:pic>
      <p:grpSp>
        <p:nvGrpSpPr>
          <p:cNvPr id="7" name="Group 67"/>
          <p:cNvGrpSpPr/>
          <p:nvPr/>
        </p:nvGrpSpPr>
        <p:grpSpPr>
          <a:xfrm>
            <a:off x="1852130" y="6209970"/>
            <a:ext cx="8840074" cy="419430"/>
            <a:chOff x="0" y="0"/>
            <a:chExt cx="17684752" cy="838859"/>
          </a:xfrm>
        </p:grpSpPr>
        <p:sp>
          <p:nvSpPr>
            <p:cNvPr id="8" name="Shape 64"/>
            <p:cNvSpPr/>
            <p:nvPr/>
          </p:nvSpPr>
          <p:spPr>
            <a:xfrm>
              <a:off x="0" y="0"/>
              <a:ext cx="17684752" cy="714377"/>
            </a:xfrm>
            <a:prstGeom prst="rect">
              <a:avLst/>
            </a:prstGeom>
            <a:solidFill>
              <a:srgbClr val="C81D3B"/>
            </a:solidFill>
            <a:ln w="12700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812637">
                <a:buClr>
                  <a:srgbClr val="000000"/>
                </a:buClr>
                <a:defRPr sz="4600">
                  <a:uFill>
                    <a:solidFill/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endParaRPr sz="4600" kern="0">
                <a:solidFill>
                  <a:sysClr val="windowText" lastClr="000000"/>
                </a:solidFill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9" name="Shape 65"/>
            <p:cNvSpPr/>
            <p:nvPr/>
          </p:nvSpPr>
          <p:spPr>
            <a:xfrm>
              <a:off x="11068325" y="80962"/>
              <a:ext cx="2597540" cy="7578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2862" tIns="42862" rIns="42862" bIns="42862" numCol="1" anchor="t">
              <a:spAutoFit/>
            </a:bodyPr>
            <a:lstStyle>
              <a:lvl1pPr algn="ctr" defTabSz="1625600">
                <a:buClr>
                  <a:srgbClr val="000000"/>
                </a:buClr>
                <a:defRPr sz="3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>
                <a:defRPr sz="1800">
                  <a:solidFill>
                    <a:srgbClr val="000000"/>
                  </a:solidFill>
                  <a:uFillTx/>
                </a:defRPr>
              </a:pPr>
              <a:r>
                <a:rPr sz="1900" kern="0" dirty="0">
                  <a:solidFill>
                    <a:srgbClr val="000000"/>
                  </a:solidFill>
                  <a:uFillTx/>
                </a:rPr>
                <a:t>@timoreilly</a:t>
              </a:r>
            </a:p>
          </p:txBody>
        </p:sp>
        <p:sp>
          <p:nvSpPr>
            <p:cNvPr id="10" name="Shape 66"/>
            <p:cNvSpPr/>
            <p:nvPr/>
          </p:nvSpPr>
          <p:spPr>
            <a:xfrm>
              <a:off x="13561773" y="80962"/>
              <a:ext cx="3566006" cy="7578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2862" tIns="42862" rIns="42862" bIns="42862" numCol="1" anchor="t">
              <a:spAutoFit/>
            </a:bodyPr>
            <a:lstStyle>
              <a:lvl1pPr algn="ctr" defTabSz="1625600">
                <a:buClr>
                  <a:srgbClr val="000000"/>
                </a:buClr>
                <a:defRPr sz="3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>
                <a:defRPr sz="1800">
                  <a:solidFill>
                    <a:srgbClr val="000000"/>
                  </a:solidFill>
                  <a:uFillTx/>
                </a:defRPr>
              </a:pPr>
              <a:r>
                <a:rPr sz="1900" kern="0">
                  <a:solidFill>
                    <a:srgbClr val="000000"/>
                  </a:solidFill>
                  <a:uFillTx/>
                </a:rPr>
                <a:t>#BitcoinSummit</a:t>
              </a:r>
            </a:p>
          </p:txBody>
        </p:sp>
      </p:grpSp>
      <p:sp>
        <p:nvSpPr>
          <p:cNvPr id="11" name="Shape 71"/>
          <p:cNvSpPr txBox="1">
            <a:spLocks/>
          </p:cNvSpPr>
          <p:nvPr/>
        </p:nvSpPr>
        <p:spPr>
          <a:xfrm>
            <a:off x="10208141" y="6675484"/>
            <a:ext cx="261281" cy="258716"/>
          </a:xfrm>
          <a:prstGeom prst="rect">
            <a:avLst/>
          </a:prstGeom>
          <a:ln w="3175"/>
        </p:spPr>
        <p:txBody>
          <a:bodyPr lIns="21427" tIns="21427" rIns="21427" bIns="21427"/>
          <a:lstStyle>
            <a:defPPr>
              <a:defRPr lang="en-US"/>
            </a:defPPr>
            <a:lvl1pPr marL="0" algn="l" defTabSz="914287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4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87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1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75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19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62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6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49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>
                <a:solidFill>
                  <a:srgbClr val="000000"/>
                </a:solidFill>
              </a:rPr>
              <a:pPr/>
              <a:t>29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2" name="image00.pn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13806" y="6370191"/>
            <a:ext cx="863276" cy="1503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9788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https://s-media-cache-ak0.pinimg.com/736x/04/f4/a5/04f4a5cd51b1bc079850dd5a2a76edb8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17812" y="117566"/>
            <a:ext cx="6477000" cy="588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84707" y="6324614"/>
            <a:ext cx="7643505" cy="461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9" tIns="45705" rIns="91409" bIns="45705">
            <a:spAutoFit/>
          </a:bodyPr>
          <a:lstStyle>
            <a:defPPr>
              <a:defRPr lang="en-US"/>
            </a:defPPr>
            <a:lvl1pPr marL="0" indent="0" eaLnBrk="0" hangingPunct="0">
              <a:spcBef>
                <a:spcPct val="20000"/>
              </a:spcBef>
              <a:buFont typeface="Arial" charset="0"/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indent="0" algn="ctr" eaLnBrk="0" hangingPunct="0">
              <a:spcBef>
                <a:spcPct val="20000"/>
              </a:spcBef>
              <a:buFont typeface="Arial" charset="0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</a:defRPr>
            </a:lvl2pPr>
            <a:lvl3pPr indent="0" algn="ctr" eaLnBrk="0" hangingPunct="0">
              <a:spcBef>
                <a:spcPct val="20000"/>
              </a:spcBef>
              <a:buFont typeface="Arial" charset="0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</a:defRPr>
            </a:lvl3pPr>
            <a:lvl4pPr indent="0" algn="ctr" eaLnBrk="0" hangingPunct="0">
              <a:spcBef>
                <a:spcPct val="20000"/>
              </a:spcBef>
              <a:buFont typeface="Arial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4pPr>
            <a:lvl5pPr indent="0" algn="ctr" eaLnBrk="0" hangingPunct="0">
              <a:spcBef>
                <a:spcPct val="20000"/>
              </a:spcBef>
              <a:buFont typeface="Arial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5pPr>
            <a:lvl6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6pPr>
            <a:lvl7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7pPr>
            <a:lvl8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8pPr>
            <a:lvl9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9pPr>
          </a:lstStyle>
          <a:p>
            <a:pPr defTabSz="914097">
              <a:defRPr/>
            </a:pPr>
            <a:r>
              <a:rPr lang="en-US" sz="2400" dirty="0"/>
              <a:t>Jim Sterne    </a:t>
            </a:r>
            <a:r>
              <a:rPr lang="en-US" sz="2400" dirty="0" smtClean="0"/>
              <a:t>–  </a:t>
            </a:r>
            <a:r>
              <a:rPr lang="en-US" sz="2400" dirty="0"/>
              <a:t>emetrics.org     –     @jimsterne    –    </a:t>
            </a:r>
            <a:r>
              <a:rPr lang="en-US" sz="2400" dirty="0" smtClean="0"/>
              <a:t>#</a:t>
            </a:r>
            <a:r>
              <a:rPr lang="en-US" sz="2400" dirty="0" err="1"/>
              <a:t>spwk</a:t>
            </a:r>
            <a:r>
              <a:rPr lang="en-US" sz="2400" dirty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4319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/>
          </p:cNvSpPr>
          <p:nvPr>
            <p:ph type="title"/>
          </p:nvPr>
        </p:nvSpPr>
        <p:spPr>
          <a:xfrm>
            <a:off x="457082" y="304800"/>
            <a:ext cx="10360501" cy="422171"/>
          </a:xfrm>
          <a:prstGeom prst="rect">
            <a:avLst/>
          </a:prstGeom>
        </p:spPr>
        <p:txBody>
          <a:bodyPr/>
          <a:lstStyle>
            <a:lvl1pPr>
              <a:defRPr sz="7400"/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2400" dirty="0">
                <a:solidFill>
                  <a:srgbClr val="C91E3B"/>
                </a:solidFill>
              </a:rPr>
              <a:t>Jeff</a:t>
            </a:r>
            <a:r>
              <a:rPr sz="2400" dirty="0" smtClean="0">
                <a:solidFill>
                  <a:srgbClr val="C91E3B"/>
                </a:solidFill>
              </a:rPr>
              <a:t>’</a:t>
            </a:r>
            <a:r>
              <a:rPr lang="en-US" sz="2400" dirty="0" smtClean="0">
                <a:solidFill>
                  <a:srgbClr val="C91E3B"/>
                </a:solidFill>
              </a:rPr>
              <a:t> Bezos'</a:t>
            </a:r>
            <a:r>
              <a:rPr sz="2400" dirty="0" smtClean="0">
                <a:solidFill>
                  <a:srgbClr val="C91E3B"/>
                </a:solidFill>
              </a:rPr>
              <a:t> </a:t>
            </a:r>
            <a:r>
              <a:rPr lang="en-US" sz="2400" dirty="0">
                <a:solidFill>
                  <a:srgbClr val="C91E3B"/>
                </a:solidFill>
              </a:rPr>
              <a:t>Memo</a:t>
            </a:r>
            <a:endParaRPr sz="2400" dirty="0">
              <a:solidFill>
                <a:srgbClr val="C91E3B"/>
              </a:solidFill>
            </a:endParaRPr>
          </a:p>
        </p:txBody>
      </p:sp>
      <p:sp>
        <p:nvSpPr>
          <p:cNvPr id="297" name="Shape 297"/>
          <p:cNvSpPr>
            <a:spLocks noGrp="1"/>
          </p:cNvSpPr>
          <p:nvPr>
            <p:ph type="body" idx="1"/>
          </p:nvPr>
        </p:nvSpPr>
        <p:spPr>
          <a:xfrm>
            <a:off x="490068" y="1161180"/>
            <a:ext cx="11682700" cy="4494263"/>
          </a:xfrm>
          <a:prstGeom prst="rect">
            <a:avLst/>
          </a:prstGeom>
        </p:spPr>
        <p:txBody>
          <a:bodyPr/>
          <a:lstStyle/>
          <a:p>
            <a:pPr marL="471596" indent="-312885">
              <a:buClrTx/>
              <a:buSzPct val="171000"/>
              <a:buFontTx/>
              <a:buChar char="•"/>
              <a:defRPr sz="1800">
                <a:uFillTx/>
              </a:defRPr>
            </a:pPr>
            <a:r>
              <a:rPr sz="2300" dirty="0"/>
              <a:t>“All teams will henceforth </a:t>
            </a:r>
            <a:r>
              <a:rPr sz="2300" b="1" u="sng" dirty="0"/>
              <a:t>expose</a:t>
            </a:r>
            <a:r>
              <a:rPr sz="2300" b="1" dirty="0"/>
              <a:t> </a:t>
            </a:r>
            <a:r>
              <a:rPr sz="2300" dirty="0"/>
              <a:t>their</a:t>
            </a:r>
            <a:r>
              <a:rPr sz="2300" b="1" dirty="0"/>
              <a:t> </a:t>
            </a:r>
            <a:r>
              <a:rPr sz="2300" b="1" u="sng" dirty="0"/>
              <a:t>data and functionality through service interfaces</a:t>
            </a:r>
            <a:r>
              <a:rPr sz="2300" dirty="0"/>
              <a:t>.</a:t>
            </a:r>
          </a:p>
          <a:p>
            <a:pPr marL="471596" indent="-312885">
              <a:buClrTx/>
              <a:buSzPct val="171000"/>
              <a:buFontTx/>
              <a:buChar char="•"/>
              <a:defRPr sz="1800">
                <a:uFillTx/>
              </a:defRPr>
            </a:pPr>
            <a:r>
              <a:rPr sz="2300" dirty="0"/>
              <a:t>Teams must communicate with each other through these interfaces.</a:t>
            </a:r>
          </a:p>
          <a:p>
            <a:pPr marL="471596" indent="-312885">
              <a:buClrTx/>
              <a:buSzPct val="171000"/>
              <a:buFontTx/>
              <a:buChar char="•"/>
              <a:defRPr sz="1800">
                <a:uFillTx/>
              </a:defRPr>
            </a:pPr>
            <a:r>
              <a:rPr sz="2300" dirty="0"/>
              <a:t>There will be no other form of inter-process communication allowed: no direct linking, no direct reads of another team’s data store, no shared memory model, no back-doors whatsoever. The only communication allowed is via service interface calls over the network.</a:t>
            </a:r>
          </a:p>
          <a:p>
            <a:pPr marL="471596" indent="-312885">
              <a:buClrTx/>
              <a:buSzPct val="171000"/>
              <a:buFontTx/>
              <a:buChar char="•"/>
              <a:defRPr sz="1800">
                <a:uFillTx/>
              </a:defRPr>
            </a:pPr>
            <a:r>
              <a:rPr sz="2300" dirty="0"/>
              <a:t>It doesn’t matter what technology they use.</a:t>
            </a:r>
          </a:p>
          <a:p>
            <a:pPr marL="471596" indent="-312885">
              <a:buClrTx/>
              <a:buSzPct val="171000"/>
              <a:buFontTx/>
              <a:buChar char="•"/>
              <a:defRPr sz="1800">
                <a:uFillTx/>
              </a:defRPr>
            </a:pPr>
            <a:r>
              <a:rPr sz="2300" dirty="0"/>
              <a:t>All service interfaces, without exception, must be designed from the ground up to be </a:t>
            </a:r>
            <a:r>
              <a:rPr sz="2300" dirty="0" err="1"/>
              <a:t>externalizable</a:t>
            </a:r>
            <a:r>
              <a:rPr sz="2300" dirty="0"/>
              <a:t>. That is to say, the team must plan and design to be able to expose the interface to developers in the outside world. No exceptions</a:t>
            </a:r>
            <a:r>
              <a:rPr sz="2300" dirty="0" smtClean="0"/>
              <a:t>.</a:t>
            </a:r>
            <a:endParaRPr lang="en-US" sz="2300" dirty="0" smtClean="0"/>
          </a:p>
          <a:p>
            <a:pPr marL="471596" indent="-312885">
              <a:buClrTx/>
              <a:buSzPct val="171000"/>
              <a:buFontTx/>
              <a:buChar char="•"/>
              <a:defRPr sz="1800">
                <a:uFillTx/>
              </a:defRPr>
            </a:pPr>
            <a:r>
              <a:rPr lang="en-US" sz="2300" dirty="0"/>
              <a:t> </a:t>
            </a:r>
            <a:endParaRPr sz="2300" dirty="0"/>
          </a:p>
        </p:txBody>
      </p:sp>
      <p:sp>
        <p:nvSpPr>
          <p:cNvPr id="5" name="Shape 62"/>
          <p:cNvSpPr/>
          <p:nvPr/>
        </p:nvSpPr>
        <p:spPr>
          <a:xfrm>
            <a:off x="1852130" y="6257194"/>
            <a:ext cx="8840074" cy="357189"/>
          </a:xfrm>
          <a:prstGeom prst="rect">
            <a:avLst/>
          </a:prstGeom>
          <a:solidFill>
            <a:srgbClr val="C81D3B"/>
          </a:solidFill>
          <a:ln w="12700">
            <a:round/>
          </a:ln>
        </p:spPr>
        <p:txBody>
          <a:bodyPr lIns="0" tIns="0" rIns="0" bIns="0"/>
          <a:lstStyle/>
          <a:p>
            <a:pPr algn="ctr" defTabSz="812637">
              <a:buClr>
                <a:srgbClr val="000000"/>
              </a:buClr>
              <a:defRPr sz="4600"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sz="4600" kern="0">
              <a:solidFill>
                <a:sysClr val="windowText" lastClr="000000"/>
              </a:solidFill>
              <a:uFill>
                <a:solidFill/>
              </a:u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6" name="image2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4974" y="6352443"/>
            <a:ext cx="1064142" cy="185739"/>
          </a:xfrm>
          <a:prstGeom prst="rect">
            <a:avLst/>
          </a:prstGeom>
          <a:ln w="12700">
            <a:round/>
          </a:ln>
        </p:spPr>
      </p:pic>
      <p:grpSp>
        <p:nvGrpSpPr>
          <p:cNvPr id="7" name="Group 67"/>
          <p:cNvGrpSpPr/>
          <p:nvPr/>
        </p:nvGrpSpPr>
        <p:grpSpPr>
          <a:xfrm>
            <a:off x="1852130" y="6209970"/>
            <a:ext cx="8840074" cy="419430"/>
            <a:chOff x="0" y="0"/>
            <a:chExt cx="17684752" cy="838859"/>
          </a:xfrm>
        </p:grpSpPr>
        <p:sp>
          <p:nvSpPr>
            <p:cNvPr id="8" name="Shape 64"/>
            <p:cNvSpPr/>
            <p:nvPr/>
          </p:nvSpPr>
          <p:spPr>
            <a:xfrm>
              <a:off x="0" y="0"/>
              <a:ext cx="17684752" cy="714377"/>
            </a:xfrm>
            <a:prstGeom prst="rect">
              <a:avLst/>
            </a:prstGeom>
            <a:solidFill>
              <a:srgbClr val="C81D3B"/>
            </a:solidFill>
            <a:ln w="12700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812637">
                <a:buClr>
                  <a:srgbClr val="000000"/>
                </a:buClr>
                <a:defRPr sz="4600">
                  <a:uFill>
                    <a:solidFill/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endParaRPr sz="4600" kern="0">
                <a:solidFill>
                  <a:sysClr val="windowText" lastClr="000000"/>
                </a:solidFill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9" name="Shape 65"/>
            <p:cNvSpPr/>
            <p:nvPr/>
          </p:nvSpPr>
          <p:spPr>
            <a:xfrm>
              <a:off x="11068325" y="80962"/>
              <a:ext cx="2597540" cy="7578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2862" tIns="42862" rIns="42862" bIns="42862" numCol="1" anchor="t">
              <a:spAutoFit/>
            </a:bodyPr>
            <a:lstStyle>
              <a:lvl1pPr algn="ctr" defTabSz="1625600">
                <a:buClr>
                  <a:srgbClr val="000000"/>
                </a:buClr>
                <a:defRPr sz="3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>
                <a:defRPr sz="1800">
                  <a:solidFill>
                    <a:srgbClr val="000000"/>
                  </a:solidFill>
                  <a:uFillTx/>
                </a:defRPr>
              </a:pPr>
              <a:r>
                <a:rPr sz="1900" kern="0" dirty="0">
                  <a:solidFill>
                    <a:srgbClr val="000000"/>
                  </a:solidFill>
                  <a:uFillTx/>
                </a:rPr>
                <a:t>@timoreilly</a:t>
              </a:r>
            </a:p>
          </p:txBody>
        </p:sp>
        <p:sp>
          <p:nvSpPr>
            <p:cNvPr id="10" name="Shape 66"/>
            <p:cNvSpPr/>
            <p:nvPr/>
          </p:nvSpPr>
          <p:spPr>
            <a:xfrm>
              <a:off x="13561773" y="80962"/>
              <a:ext cx="3566006" cy="7578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2862" tIns="42862" rIns="42862" bIns="42862" numCol="1" anchor="t">
              <a:spAutoFit/>
            </a:bodyPr>
            <a:lstStyle>
              <a:lvl1pPr algn="ctr" defTabSz="1625600">
                <a:buClr>
                  <a:srgbClr val="000000"/>
                </a:buClr>
                <a:defRPr sz="3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>
                <a:defRPr sz="1800">
                  <a:solidFill>
                    <a:srgbClr val="000000"/>
                  </a:solidFill>
                  <a:uFillTx/>
                </a:defRPr>
              </a:pPr>
              <a:r>
                <a:rPr sz="1900" kern="0">
                  <a:solidFill>
                    <a:srgbClr val="000000"/>
                  </a:solidFill>
                  <a:uFillTx/>
                </a:rPr>
                <a:t>#BitcoinSummit</a:t>
              </a:r>
            </a:p>
          </p:txBody>
        </p:sp>
      </p:grpSp>
      <p:sp>
        <p:nvSpPr>
          <p:cNvPr id="11" name="Shape 71"/>
          <p:cNvSpPr txBox="1">
            <a:spLocks/>
          </p:cNvSpPr>
          <p:nvPr/>
        </p:nvSpPr>
        <p:spPr>
          <a:xfrm>
            <a:off x="10208141" y="6675484"/>
            <a:ext cx="261281" cy="258716"/>
          </a:xfrm>
          <a:prstGeom prst="rect">
            <a:avLst/>
          </a:prstGeom>
          <a:ln w="3175"/>
        </p:spPr>
        <p:txBody>
          <a:bodyPr lIns="21427" tIns="21427" rIns="21427" bIns="21427"/>
          <a:lstStyle>
            <a:defPPr>
              <a:defRPr lang="en-US"/>
            </a:defPPr>
            <a:lvl1pPr marL="0" algn="l" defTabSz="914287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4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87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1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75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19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62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6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49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>
                <a:solidFill>
                  <a:srgbClr val="000000"/>
                </a:solidFill>
              </a:rPr>
              <a:pPr/>
              <a:t>30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2" name="image00.pn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13806" y="6370191"/>
            <a:ext cx="863276" cy="1503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796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/>
          </p:cNvSpPr>
          <p:nvPr>
            <p:ph type="title"/>
          </p:nvPr>
        </p:nvSpPr>
        <p:spPr>
          <a:xfrm>
            <a:off x="457082" y="304800"/>
            <a:ext cx="10360501" cy="422171"/>
          </a:xfrm>
          <a:prstGeom prst="rect">
            <a:avLst/>
          </a:prstGeom>
        </p:spPr>
        <p:txBody>
          <a:bodyPr/>
          <a:lstStyle>
            <a:lvl1pPr>
              <a:defRPr sz="7400"/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2400" dirty="0">
                <a:solidFill>
                  <a:srgbClr val="C91E3B"/>
                </a:solidFill>
              </a:rPr>
              <a:t>Jeff</a:t>
            </a:r>
            <a:r>
              <a:rPr sz="2400" dirty="0" smtClean="0">
                <a:solidFill>
                  <a:srgbClr val="C91E3B"/>
                </a:solidFill>
              </a:rPr>
              <a:t>’</a:t>
            </a:r>
            <a:r>
              <a:rPr lang="en-US" sz="2400" dirty="0" smtClean="0">
                <a:solidFill>
                  <a:srgbClr val="C91E3B"/>
                </a:solidFill>
              </a:rPr>
              <a:t> Bezos'</a:t>
            </a:r>
            <a:r>
              <a:rPr sz="2400" dirty="0" smtClean="0">
                <a:solidFill>
                  <a:srgbClr val="C91E3B"/>
                </a:solidFill>
              </a:rPr>
              <a:t> </a:t>
            </a:r>
            <a:r>
              <a:rPr lang="en-US" sz="2400" dirty="0">
                <a:solidFill>
                  <a:srgbClr val="C91E3B"/>
                </a:solidFill>
              </a:rPr>
              <a:t>Memo</a:t>
            </a:r>
            <a:endParaRPr sz="2400" dirty="0">
              <a:solidFill>
                <a:srgbClr val="C91E3B"/>
              </a:solidFill>
            </a:endParaRPr>
          </a:p>
        </p:txBody>
      </p:sp>
      <p:sp>
        <p:nvSpPr>
          <p:cNvPr id="297" name="Shape 297"/>
          <p:cNvSpPr>
            <a:spLocks noGrp="1"/>
          </p:cNvSpPr>
          <p:nvPr>
            <p:ph type="body" idx="1"/>
          </p:nvPr>
        </p:nvSpPr>
        <p:spPr>
          <a:xfrm>
            <a:off x="490068" y="1161180"/>
            <a:ext cx="11682700" cy="4494263"/>
          </a:xfrm>
          <a:prstGeom prst="rect">
            <a:avLst/>
          </a:prstGeom>
        </p:spPr>
        <p:txBody>
          <a:bodyPr/>
          <a:lstStyle/>
          <a:p>
            <a:pPr marL="471596" indent="-312885">
              <a:buClrTx/>
              <a:buSzPct val="171000"/>
              <a:buFontTx/>
              <a:buChar char="•"/>
              <a:defRPr sz="1800">
                <a:uFillTx/>
              </a:defRPr>
            </a:pPr>
            <a:r>
              <a:rPr sz="2300" dirty="0"/>
              <a:t>“All teams will henceforth </a:t>
            </a:r>
            <a:r>
              <a:rPr sz="2300" b="1" u="sng" dirty="0"/>
              <a:t>expose</a:t>
            </a:r>
            <a:r>
              <a:rPr sz="2300" b="1" dirty="0"/>
              <a:t> </a:t>
            </a:r>
            <a:r>
              <a:rPr sz="2300" dirty="0"/>
              <a:t>their</a:t>
            </a:r>
            <a:r>
              <a:rPr sz="2300" b="1" dirty="0"/>
              <a:t> </a:t>
            </a:r>
            <a:r>
              <a:rPr sz="2300" b="1" u="sng" dirty="0"/>
              <a:t>data and functionality through service interfaces</a:t>
            </a:r>
            <a:r>
              <a:rPr sz="2300" dirty="0"/>
              <a:t>.</a:t>
            </a:r>
          </a:p>
          <a:p>
            <a:pPr marL="471596" indent="-312885">
              <a:buClrTx/>
              <a:buSzPct val="171000"/>
              <a:buFontTx/>
              <a:buChar char="•"/>
              <a:defRPr sz="1800">
                <a:uFillTx/>
              </a:defRPr>
            </a:pPr>
            <a:r>
              <a:rPr sz="2300" dirty="0"/>
              <a:t>Teams must </a:t>
            </a:r>
            <a:r>
              <a:rPr sz="2300" b="1" u="sng" dirty="0"/>
              <a:t>communicate</a:t>
            </a:r>
            <a:r>
              <a:rPr sz="2300" dirty="0"/>
              <a:t> with each other </a:t>
            </a:r>
            <a:r>
              <a:rPr sz="2300" b="1" u="sng" dirty="0"/>
              <a:t>through these interfaces</a:t>
            </a:r>
            <a:r>
              <a:rPr sz="2300" dirty="0"/>
              <a:t>.</a:t>
            </a:r>
          </a:p>
          <a:p>
            <a:pPr marL="471596" indent="-312885">
              <a:buClrTx/>
              <a:buSzPct val="171000"/>
              <a:buFontTx/>
              <a:buChar char="•"/>
              <a:defRPr sz="1800">
                <a:uFillTx/>
              </a:defRPr>
            </a:pPr>
            <a:r>
              <a:rPr sz="2300" dirty="0"/>
              <a:t>There will be no other form of inter-process communication allowed: no direct linking, no direct reads of another team’s data store, no shared memory model, no back-doors whatsoever. The only communication allowed is via service interface calls over the network.</a:t>
            </a:r>
          </a:p>
          <a:p>
            <a:pPr marL="471596" indent="-312885">
              <a:buClrTx/>
              <a:buSzPct val="171000"/>
              <a:buFontTx/>
              <a:buChar char="•"/>
              <a:defRPr sz="1800">
                <a:uFillTx/>
              </a:defRPr>
            </a:pPr>
            <a:r>
              <a:rPr sz="2300" dirty="0"/>
              <a:t>It doesn’t matter what technology they use.</a:t>
            </a:r>
          </a:p>
          <a:p>
            <a:pPr marL="471596" indent="-312885">
              <a:buClrTx/>
              <a:buSzPct val="171000"/>
              <a:buFontTx/>
              <a:buChar char="•"/>
              <a:defRPr sz="1800">
                <a:uFillTx/>
              </a:defRPr>
            </a:pPr>
            <a:r>
              <a:rPr sz="2300" dirty="0"/>
              <a:t>All service interfaces, without exception, must be designed from the ground up to be </a:t>
            </a:r>
            <a:r>
              <a:rPr sz="2300" dirty="0" err="1"/>
              <a:t>externalizable</a:t>
            </a:r>
            <a:r>
              <a:rPr sz="2300" dirty="0"/>
              <a:t>. That is to say, the team must plan and design to be able to expose the interface to developers in the outside world. No exceptions</a:t>
            </a:r>
            <a:r>
              <a:rPr sz="2300" dirty="0" smtClean="0"/>
              <a:t>.</a:t>
            </a:r>
            <a:endParaRPr lang="en-US" sz="2300" dirty="0" smtClean="0"/>
          </a:p>
          <a:p>
            <a:pPr marL="471596" indent="-312885">
              <a:buClrTx/>
              <a:buSzPct val="171000"/>
              <a:buFontTx/>
              <a:buChar char="•"/>
              <a:defRPr sz="1800">
                <a:uFillTx/>
              </a:defRPr>
            </a:pPr>
            <a:r>
              <a:rPr lang="en-US" sz="2300" dirty="0"/>
              <a:t> </a:t>
            </a:r>
            <a:endParaRPr sz="2300" dirty="0"/>
          </a:p>
        </p:txBody>
      </p:sp>
      <p:sp>
        <p:nvSpPr>
          <p:cNvPr id="5" name="Shape 62"/>
          <p:cNvSpPr/>
          <p:nvPr/>
        </p:nvSpPr>
        <p:spPr>
          <a:xfrm>
            <a:off x="1852130" y="6257194"/>
            <a:ext cx="8840074" cy="357189"/>
          </a:xfrm>
          <a:prstGeom prst="rect">
            <a:avLst/>
          </a:prstGeom>
          <a:solidFill>
            <a:srgbClr val="C81D3B"/>
          </a:solidFill>
          <a:ln w="12700">
            <a:round/>
          </a:ln>
        </p:spPr>
        <p:txBody>
          <a:bodyPr lIns="0" tIns="0" rIns="0" bIns="0"/>
          <a:lstStyle/>
          <a:p>
            <a:pPr algn="ctr" defTabSz="812637">
              <a:buClr>
                <a:srgbClr val="000000"/>
              </a:buClr>
              <a:defRPr sz="4600"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sz="4600" kern="0">
              <a:solidFill>
                <a:sysClr val="windowText" lastClr="000000"/>
              </a:solidFill>
              <a:uFill>
                <a:solidFill/>
              </a:u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6" name="image2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4974" y="6352443"/>
            <a:ext cx="1064142" cy="185739"/>
          </a:xfrm>
          <a:prstGeom prst="rect">
            <a:avLst/>
          </a:prstGeom>
          <a:ln w="12700">
            <a:round/>
          </a:ln>
        </p:spPr>
      </p:pic>
      <p:grpSp>
        <p:nvGrpSpPr>
          <p:cNvPr id="7" name="Group 67"/>
          <p:cNvGrpSpPr/>
          <p:nvPr/>
        </p:nvGrpSpPr>
        <p:grpSpPr>
          <a:xfrm>
            <a:off x="1852130" y="6209970"/>
            <a:ext cx="8840074" cy="419430"/>
            <a:chOff x="0" y="0"/>
            <a:chExt cx="17684752" cy="838859"/>
          </a:xfrm>
        </p:grpSpPr>
        <p:sp>
          <p:nvSpPr>
            <p:cNvPr id="8" name="Shape 64"/>
            <p:cNvSpPr/>
            <p:nvPr/>
          </p:nvSpPr>
          <p:spPr>
            <a:xfrm>
              <a:off x="0" y="0"/>
              <a:ext cx="17684752" cy="714377"/>
            </a:xfrm>
            <a:prstGeom prst="rect">
              <a:avLst/>
            </a:prstGeom>
            <a:solidFill>
              <a:srgbClr val="C81D3B"/>
            </a:solidFill>
            <a:ln w="12700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812637">
                <a:buClr>
                  <a:srgbClr val="000000"/>
                </a:buClr>
                <a:defRPr sz="4600">
                  <a:uFill>
                    <a:solidFill/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endParaRPr sz="4600" kern="0">
                <a:solidFill>
                  <a:sysClr val="windowText" lastClr="000000"/>
                </a:solidFill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9" name="Shape 65"/>
            <p:cNvSpPr/>
            <p:nvPr/>
          </p:nvSpPr>
          <p:spPr>
            <a:xfrm>
              <a:off x="11068325" y="80962"/>
              <a:ext cx="2597540" cy="7578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2862" tIns="42862" rIns="42862" bIns="42862" numCol="1" anchor="t">
              <a:spAutoFit/>
            </a:bodyPr>
            <a:lstStyle>
              <a:lvl1pPr algn="ctr" defTabSz="1625600">
                <a:buClr>
                  <a:srgbClr val="000000"/>
                </a:buClr>
                <a:defRPr sz="3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>
                <a:defRPr sz="1800">
                  <a:solidFill>
                    <a:srgbClr val="000000"/>
                  </a:solidFill>
                  <a:uFillTx/>
                </a:defRPr>
              </a:pPr>
              <a:r>
                <a:rPr sz="1900" kern="0" dirty="0">
                  <a:solidFill>
                    <a:srgbClr val="000000"/>
                  </a:solidFill>
                  <a:uFillTx/>
                </a:rPr>
                <a:t>@timoreilly</a:t>
              </a:r>
            </a:p>
          </p:txBody>
        </p:sp>
        <p:sp>
          <p:nvSpPr>
            <p:cNvPr id="10" name="Shape 66"/>
            <p:cNvSpPr/>
            <p:nvPr/>
          </p:nvSpPr>
          <p:spPr>
            <a:xfrm>
              <a:off x="13561773" y="80962"/>
              <a:ext cx="3566006" cy="7578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2862" tIns="42862" rIns="42862" bIns="42862" numCol="1" anchor="t">
              <a:spAutoFit/>
            </a:bodyPr>
            <a:lstStyle>
              <a:lvl1pPr algn="ctr" defTabSz="1625600">
                <a:buClr>
                  <a:srgbClr val="000000"/>
                </a:buClr>
                <a:defRPr sz="3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>
                <a:defRPr sz="1800">
                  <a:solidFill>
                    <a:srgbClr val="000000"/>
                  </a:solidFill>
                  <a:uFillTx/>
                </a:defRPr>
              </a:pPr>
              <a:r>
                <a:rPr sz="1900" kern="0">
                  <a:solidFill>
                    <a:srgbClr val="000000"/>
                  </a:solidFill>
                  <a:uFillTx/>
                </a:rPr>
                <a:t>#BitcoinSummit</a:t>
              </a:r>
            </a:p>
          </p:txBody>
        </p:sp>
      </p:grpSp>
      <p:sp>
        <p:nvSpPr>
          <p:cNvPr id="11" name="Shape 71"/>
          <p:cNvSpPr txBox="1">
            <a:spLocks/>
          </p:cNvSpPr>
          <p:nvPr/>
        </p:nvSpPr>
        <p:spPr>
          <a:xfrm>
            <a:off x="10208141" y="6675484"/>
            <a:ext cx="261281" cy="258716"/>
          </a:xfrm>
          <a:prstGeom prst="rect">
            <a:avLst/>
          </a:prstGeom>
          <a:ln w="3175"/>
        </p:spPr>
        <p:txBody>
          <a:bodyPr lIns="21427" tIns="21427" rIns="21427" bIns="21427"/>
          <a:lstStyle>
            <a:defPPr>
              <a:defRPr lang="en-US"/>
            </a:defPPr>
            <a:lvl1pPr marL="0" algn="l" defTabSz="914287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4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87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1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75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19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62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6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49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>
                <a:solidFill>
                  <a:srgbClr val="000000"/>
                </a:solidFill>
              </a:rPr>
              <a:pPr/>
              <a:t>31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2" name="image00.pn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13806" y="6370191"/>
            <a:ext cx="863276" cy="1503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3572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/>
          </p:cNvSpPr>
          <p:nvPr>
            <p:ph type="title"/>
          </p:nvPr>
        </p:nvSpPr>
        <p:spPr>
          <a:xfrm>
            <a:off x="457082" y="304800"/>
            <a:ext cx="10360501" cy="422171"/>
          </a:xfrm>
          <a:prstGeom prst="rect">
            <a:avLst/>
          </a:prstGeom>
        </p:spPr>
        <p:txBody>
          <a:bodyPr/>
          <a:lstStyle>
            <a:lvl1pPr>
              <a:defRPr sz="7400"/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2400" dirty="0">
                <a:solidFill>
                  <a:srgbClr val="C91E3B"/>
                </a:solidFill>
              </a:rPr>
              <a:t>Jeff</a:t>
            </a:r>
            <a:r>
              <a:rPr sz="2400" dirty="0" smtClean="0">
                <a:solidFill>
                  <a:srgbClr val="C91E3B"/>
                </a:solidFill>
              </a:rPr>
              <a:t>’</a:t>
            </a:r>
            <a:r>
              <a:rPr lang="en-US" sz="2400" dirty="0" smtClean="0">
                <a:solidFill>
                  <a:srgbClr val="C91E3B"/>
                </a:solidFill>
              </a:rPr>
              <a:t> Bezos'</a:t>
            </a:r>
            <a:r>
              <a:rPr sz="2400" dirty="0" smtClean="0">
                <a:solidFill>
                  <a:srgbClr val="C91E3B"/>
                </a:solidFill>
              </a:rPr>
              <a:t> </a:t>
            </a:r>
            <a:r>
              <a:rPr lang="en-US" sz="2400" dirty="0">
                <a:solidFill>
                  <a:srgbClr val="C91E3B"/>
                </a:solidFill>
              </a:rPr>
              <a:t>Memo</a:t>
            </a:r>
            <a:endParaRPr sz="2400" dirty="0">
              <a:solidFill>
                <a:srgbClr val="C91E3B"/>
              </a:solidFill>
            </a:endParaRPr>
          </a:p>
        </p:txBody>
      </p:sp>
      <p:sp>
        <p:nvSpPr>
          <p:cNvPr id="297" name="Shape 297"/>
          <p:cNvSpPr>
            <a:spLocks noGrp="1"/>
          </p:cNvSpPr>
          <p:nvPr>
            <p:ph type="body" idx="1"/>
          </p:nvPr>
        </p:nvSpPr>
        <p:spPr>
          <a:xfrm>
            <a:off x="490068" y="1161180"/>
            <a:ext cx="11682700" cy="4494263"/>
          </a:xfrm>
          <a:prstGeom prst="rect">
            <a:avLst/>
          </a:prstGeom>
        </p:spPr>
        <p:txBody>
          <a:bodyPr/>
          <a:lstStyle/>
          <a:p>
            <a:pPr marL="471596" indent="-312885">
              <a:buClrTx/>
              <a:buSzPct val="171000"/>
              <a:buFontTx/>
              <a:buChar char="•"/>
              <a:defRPr sz="1800">
                <a:uFillTx/>
              </a:defRPr>
            </a:pPr>
            <a:r>
              <a:rPr sz="2300" dirty="0"/>
              <a:t>“All teams will henceforth </a:t>
            </a:r>
            <a:r>
              <a:rPr sz="2300" b="1" u="sng" dirty="0"/>
              <a:t>expose</a:t>
            </a:r>
            <a:r>
              <a:rPr sz="2300" b="1" dirty="0"/>
              <a:t> </a:t>
            </a:r>
            <a:r>
              <a:rPr sz="2300" dirty="0"/>
              <a:t>their</a:t>
            </a:r>
            <a:r>
              <a:rPr sz="2300" b="1" dirty="0"/>
              <a:t> </a:t>
            </a:r>
            <a:r>
              <a:rPr sz="2300" b="1" u="sng" dirty="0"/>
              <a:t>data and functionality through service interfaces</a:t>
            </a:r>
            <a:r>
              <a:rPr sz="2300" dirty="0"/>
              <a:t>.</a:t>
            </a:r>
          </a:p>
          <a:p>
            <a:pPr marL="471596" indent="-312885">
              <a:buClrTx/>
              <a:buSzPct val="171000"/>
              <a:buFontTx/>
              <a:buChar char="•"/>
              <a:defRPr sz="1800">
                <a:uFillTx/>
              </a:defRPr>
            </a:pPr>
            <a:r>
              <a:rPr sz="2300" dirty="0"/>
              <a:t>Teams must </a:t>
            </a:r>
            <a:r>
              <a:rPr sz="2300" b="1" u="sng" dirty="0"/>
              <a:t>communicate</a:t>
            </a:r>
            <a:r>
              <a:rPr sz="2300" u="sng" dirty="0"/>
              <a:t> </a:t>
            </a:r>
            <a:r>
              <a:rPr sz="2300" dirty="0"/>
              <a:t>with each other </a:t>
            </a:r>
            <a:r>
              <a:rPr sz="2300" b="1" u="sng" dirty="0"/>
              <a:t>through these interfaces</a:t>
            </a:r>
            <a:r>
              <a:rPr sz="2300" dirty="0"/>
              <a:t>.</a:t>
            </a:r>
          </a:p>
          <a:p>
            <a:pPr marL="471596" indent="-312885">
              <a:buClrTx/>
              <a:buSzPct val="171000"/>
              <a:buFontTx/>
              <a:buChar char="•"/>
              <a:defRPr sz="1800">
                <a:uFillTx/>
              </a:defRPr>
            </a:pPr>
            <a:r>
              <a:rPr sz="2300" dirty="0"/>
              <a:t>There will be </a:t>
            </a:r>
            <a:r>
              <a:rPr sz="2300" b="1" u="sng" dirty="0"/>
              <a:t>no other form of inter-process communication allowed</a:t>
            </a:r>
            <a:r>
              <a:rPr sz="2300" dirty="0"/>
              <a:t>: no direct linking, no direct reads of another team’s data store, no shared memory model, no back-doors whatsoever. The only communication allowed is via service interface calls over the network.</a:t>
            </a:r>
          </a:p>
          <a:p>
            <a:pPr marL="471596" indent="-312885">
              <a:buClrTx/>
              <a:buSzPct val="171000"/>
              <a:buFontTx/>
              <a:buChar char="•"/>
              <a:defRPr sz="1800">
                <a:uFillTx/>
              </a:defRPr>
            </a:pPr>
            <a:r>
              <a:rPr sz="2300" dirty="0"/>
              <a:t>It doesn’t matter what technology they use.</a:t>
            </a:r>
          </a:p>
          <a:p>
            <a:pPr marL="471596" indent="-312885">
              <a:buClrTx/>
              <a:buSzPct val="171000"/>
              <a:buFontTx/>
              <a:buChar char="•"/>
              <a:defRPr sz="1800">
                <a:uFillTx/>
              </a:defRPr>
            </a:pPr>
            <a:r>
              <a:rPr sz="2300" dirty="0"/>
              <a:t>All service interfaces, without exception, must be designed from the ground up to be </a:t>
            </a:r>
            <a:r>
              <a:rPr sz="2300" dirty="0" err="1"/>
              <a:t>externalizable</a:t>
            </a:r>
            <a:r>
              <a:rPr sz="2300" dirty="0"/>
              <a:t>. That is to say, the team must plan and design to be able to expose the interface to developers in the outside world. No exceptions</a:t>
            </a:r>
            <a:r>
              <a:rPr sz="2300" dirty="0" smtClean="0"/>
              <a:t>.</a:t>
            </a:r>
            <a:endParaRPr lang="en-US" sz="2300" dirty="0" smtClean="0"/>
          </a:p>
          <a:p>
            <a:pPr marL="471596" indent="-312885">
              <a:buClrTx/>
              <a:buSzPct val="171000"/>
              <a:buFontTx/>
              <a:buChar char="•"/>
              <a:defRPr sz="1800">
                <a:uFillTx/>
              </a:defRPr>
            </a:pPr>
            <a:r>
              <a:rPr lang="en-US" sz="2300" dirty="0"/>
              <a:t> </a:t>
            </a:r>
            <a:endParaRPr sz="2300" dirty="0"/>
          </a:p>
        </p:txBody>
      </p:sp>
      <p:sp>
        <p:nvSpPr>
          <p:cNvPr id="5" name="Shape 62"/>
          <p:cNvSpPr/>
          <p:nvPr/>
        </p:nvSpPr>
        <p:spPr>
          <a:xfrm>
            <a:off x="1852130" y="6257194"/>
            <a:ext cx="8840074" cy="357189"/>
          </a:xfrm>
          <a:prstGeom prst="rect">
            <a:avLst/>
          </a:prstGeom>
          <a:solidFill>
            <a:srgbClr val="C81D3B"/>
          </a:solidFill>
          <a:ln w="12700">
            <a:round/>
          </a:ln>
        </p:spPr>
        <p:txBody>
          <a:bodyPr lIns="0" tIns="0" rIns="0" bIns="0"/>
          <a:lstStyle/>
          <a:p>
            <a:pPr algn="ctr" defTabSz="812637">
              <a:buClr>
                <a:srgbClr val="000000"/>
              </a:buClr>
              <a:defRPr sz="4600"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sz="4600" kern="0">
              <a:solidFill>
                <a:sysClr val="windowText" lastClr="000000"/>
              </a:solidFill>
              <a:uFill>
                <a:solidFill/>
              </a:u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6" name="image2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4974" y="6352443"/>
            <a:ext cx="1064142" cy="185739"/>
          </a:xfrm>
          <a:prstGeom prst="rect">
            <a:avLst/>
          </a:prstGeom>
          <a:ln w="12700">
            <a:round/>
          </a:ln>
        </p:spPr>
      </p:pic>
      <p:grpSp>
        <p:nvGrpSpPr>
          <p:cNvPr id="7" name="Group 67"/>
          <p:cNvGrpSpPr/>
          <p:nvPr/>
        </p:nvGrpSpPr>
        <p:grpSpPr>
          <a:xfrm>
            <a:off x="1852130" y="6209970"/>
            <a:ext cx="8840074" cy="419430"/>
            <a:chOff x="0" y="0"/>
            <a:chExt cx="17684752" cy="838859"/>
          </a:xfrm>
        </p:grpSpPr>
        <p:sp>
          <p:nvSpPr>
            <p:cNvPr id="8" name="Shape 64"/>
            <p:cNvSpPr/>
            <p:nvPr/>
          </p:nvSpPr>
          <p:spPr>
            <a:xfrm>
              <a:off x="0" y="0"/>
              <a:ext cx="17684752" cy="714377"/>
            </a:xfrm>
            <a:prstGeom prst="rect">
              <a:avLst/>
            </a:prstGeom>
            <a:solidFill>
              <a:srgbClr val="C81D3B"/>
            </a:solidFill>
            <a:ln w="12700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812637">
                <a:buClr>
                  <a:srgbClr val="000000"/>
                </a:buClr>
                <a:defRPr sz="4600">
                  <a:uFill>
                    <a:solidFill/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endParaRPr sz="4600" kern="0">
                <a:solidFill>
                  <a:sysClr val="windowText" lastClr="000000"/>
                </a:solidFill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9" name="Shape 65"/>
            <p:cNvSpPr/>
            <p:nvPr/>
          </p:nvSpPr>
          <p:spPr>
            <a:xfrm>
              <a:off x="11068325" y="80962"/>
              <a:ext cx="2597540" cy="7578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2862" tIns="42862" rIns="42862" bIns="42862" numCol="1" anchor="t">
              <a:spAutoFit/>
            </a:bodyPr>
            <a:lstStyle>
              <a:lvl1pPr algn="ctr" defTabSz="1625600">
                <a:buClr>
                  <a:srgbClr val="000000"/>
                </a:buClr>
                <a:defRPr sz="3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>
                <a:defRPr sz="1800">
                  <a:solidFill>
                    <a:srgbClr val="000000"/>
                  </a:solidFill>
                  <a:uFillTx/>
                </a:defRPr>
              </a:pPr>
              <a:r>
                <a:rPr sz="1900" kern="0" dirty="0">
                  <a:solidFill>
                    <a:srgbClr val="000000"/>
                  </a:solidFill>
                  <a:uFillTx/>
                </a:rPr>
                <a:t>@timoreilly</a:t>
              </a:r>
            </a:p>
          </p:txBody>
        </p:sp>
        <p:sp>
          <p:nvSpPr>
            <p:cNvPr id="10" name="Shape 66"/>
            <p:cNvSpPr/>
            <p:nvPr/>
          </p:nvSpPr>
          <p:spPr>
            <a:xfrm>
              <a:off x="13561773" y="80962"/>
              <a:ext cx="3566006" cy="7578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2862" tIns="42862" rIns="42862" bIns="42862" numCol="1" anchor="t">
              <a:spAutoFit/>
            </a:bodyPr>
            <a:lstStyle>
              <a:lvl1pPr algn="ctr" defTabSz="1625600">
                <a:buClr>
                  <a:srgbClr val="000000"/>
                </a:buClr>
                <a:defRPr sz="3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>
                <a:defRPr sz="1800">
                  <a:solidFill>
                    <a:srgbClr val="000000"/>
                  </a:solidFill>
                  <a:uFillTx/>
                </a:defRPr>
              </a:pPr>
              <a:r>
                <a:rPr sz="1900" kern="0">
                  <a:solidFill>
                    <a:srgbClr val="000000"/>
                  </a:solidFill>
                  <a:uFillTx/>
                </a:rPr>
                <a:t>#BitcoinSummit</a:t>
              </a:r>
            </a:p>
          </p:txBody>
        </p:sp>
      </p:grpSp>
      <p:sp>
        <p:nvSpPr>
          <p:cNvPr id="11" name="Shape 71"/>
          <p:cNvSpPr txBox="1">
            <a:spLocks/>
          </p:cNvSpPr>
          <p:nvPr/>
        </p:nvSpPr>
        <p:spPr>
          <a:xfrm>
            <a:off x="10208141" y="6675484"/>
            <a:ext cx="261281" cy="258716"/>
          </a:xfrm>
          <a:prstGeom prst="rect">
            <a:avLst/>
          </a:prstGeom>
          <a:ln w="3175"/>
        </p:spPr>
        <p:txBody>
          <a:bodyPr lIns="21427" tIns="21427" rIns="21427" bIns="21427"/>
          <a:lstStyle>
            <a:defPPr>
              <a:defRPr lang="en-US"/>
            </a:defPPr>
            <a:lvl1pPr marL="0" algn="l" defTabSz="914287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4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87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1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75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19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62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6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49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>
                <a:solidFill>
                  <a:srgbClr val="000000"/>
                </a:solidFill>
              </a:rPr>
              <a:pPr/>
              <a:t>32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2" name="image00.pn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13806" y="6370191"/>
            <a:ext cx="863276" cy="1503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0060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/>
          </p:cNvSpPr>
          <p:nvPr>
            <p:ph type="title"/>
          </p:nvPr>
        </p:nvSpPr>
        <p:spPr>
          <a:xfrm>
            <a:off x="457082" y="304800"/>
            <a:ext cx="10360501" cy="422171"/>
          </a:xfrm>
          <a:prstGeom prst="rect">
            <a:avLst/>
          </a:prstGeom>
        </p:spPr>
        <p:txBody>
          <a:bodyPr/>
          <a:lstStyle>
            <a:lvl1pPr>
              <a:defRPr sz="7400"/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2400" dirty="0">
                <a:solidFill>
                  <a:srgbClr val="C91E3B"/>
                </a:solidFill>
              </a:rPr>
              <a:t>Jeff</a:t>
            </a:r>
            <a:r>
              <a:rPr sz="2400" dirty="0" smtClean="0">
                <a:solidFill>
                  <a:srgbClr val="C91E3B"/>
                </a:solidFill>
              </a:rPr>
              <a:t>’</a:t>
            </a:r>
            <a:r>
              <a:rPr lang="en-US" sz="2400" dirty="0" smtClean="0">
                <a:solidFill>
                  <a:srgbClr val="C91E3B"/>
                </a:solidFill>
              </a:rPr>
              <a:t> Bezos'</a:t>
            </a:r>
            <a:r>
              <a:rPr sz="2400" dirty="0" smtClean="0">
                <a:solidFill>
                  <a:srgbClr val="C91E3B"/>
                </a:solidFill>
              </a:rPr>
              <a:t> </a:t>
            </a:r>
            <a:r>
              <a:rPr lang="en-US" sz="2400" dirty="0">
                <a:solidFill>
                  <a:srgbClr val="C91E3B"/>
                </a:solidFill>
              </a:rPr>
              <a:t>Memo</a:t>
            </a:r>
            <a:endParaRPr sz="2400" dirty="0">
              <a:solidFill>
                <a:srgbClr val="C91E3B"/>
              </a:solidFill>
            </a:endParaRPr>
          </a:p>
        </p:txBody>
      </p:sp>
      <p:sp>
        <p:nvSpPr>
          <p:cNvPr id="297" name="Shape 297"/>
          <p:cNvSpPr>
            <a:spLocks noGrp="1"/>
          </p:cNvSpPr>
          <p:nvPr>
            <p:ph type="body" idx="1"/>
          </p:nvPr>
        </p:nvSpPr>
        <p:spPr>
          <a:xfrm>
            <a:off x="490068" y="1161180"/>
            <a:ext cx="11682700" cy="4494263"/>
          </a:xfrm>
          <a:prstGeom prst="rect">
            <a:avLst/>
          </a:prstGeom>
        </p:spPr>
        <p:txBody>
          <a:bodyPr/>
          <a:lstStyle/>
          <a:p>
            <a:pPr marL="471596" indent="-312885">
              <a:buClrTx/>
              <a:buSzPct val="171000"/>
              <a:buFontTx/>
              <a:buChar char="•"/>
              <a:defRPr sz="1800">
                <a:uFillTx/>
              </a:defRPr>
            </a:pPr>
            <a:r>
              <a:rPr sz="2300" dirty="0"/>
              <a:t>“All teams will henceforth </a:t>
            </a:r>
            <a:r>
              <a:rPr sz="2300" b="1" u="sng" dirty="0"/>
              <a:t>expose</a:t>
            </a:r>
            <a:r>
              <a:rPr sz="2300" b="1" dirty="0"/>
              <a:t> </a:t>
            </a:r>
            <a:r>
              <a:rPr sz="2300" dirty="0"/>
              <a:t>their</a:t>
            </a:r>
            <a:r>
              <a:rPr sz="2300" b="1" dirty="0"/>
              <a:t> </a:t>
            </a:r>
            <a:r>
              <a:rPr sz="2300" b="1" u="sng" dirty="0"/>
              <a:t>data and functionality through service interfaces</a:t>
            </a:r>
            <a:r>
              <a:rPr sz="2300" dirty="0"/>
              <a:t>.</a:t>
            </a:r>
          </a:p>
          <a:p>
            <a:pPr marL="471596" indent="-312885">
              <a:buClrTx/>
              <a:buSzPct val="171000"/>
              <a:buFontTx/>
              <a:buChar char="•"/>
              <a:defRPr sz="1800">
                <a:uFillTx/>
              </a:defRPr>
            </a:pPr>
            <a:r>
              <a:rPr sz="2300" dirty="0"/>
              <a:t>Teams must </a:t>
            </a:r>
            <a:r>
              <a:rPr sz="2300" b="1" u="sng" dirty="0"/>
              <a:t>communicate</a:t>
            </a:r>
            <a:r>
              <a:rPr sz="2300" u="sng" dirty="0"/>
              <a:t> </a:t>
            </a:r>
            <a:r>
              <a:rPr sz="2300" dirty="0"/>
              <a:t>with each other </a:t>
            </a:r>
            <a:r>
              <a:rPr sz="2300" b="1" u="sng" dirty="0"/>
              <a:t>through these interfaces</a:t>
            </a:r>
            <a:r>
              <a:rPr sz="2300" dirty="0"/>
              <a:t>.</a:t>
            </a:r>
          </a:p>
          <a:p>
            <a:pPr marL="471596" indent="-312885">
              <a:buClrTx/>
              <a:buSzPct val="171000"/>
              <a:buFontTx/>
              <a:buChar char="•"/>
              <a:defRPr sz="1800">
                <a:uFillTx/>
              </a:defRPr>
            </a:pPr>
            <a:r>
              <a:rPr sz="2300" dirty="0"/>
              <a:t>There will be </a:t>
            </a:r>
            <a:r>
              <a:rPr sz="2300" b="1" u="sng" dirty="0"/>
              <a:t>no other form of inter-process communication allowed</a:t>
            </a:r>
            <a:r>
              <a:rPr sz="2300" dirty="0"/>
              <a:t>: no direct linking, no direct reads of another team’s data store, no shared memory model, no back-doors whatsoever. The only communication allowed is via service interface calls over the network.</a:t>
            </a:r>
          </a:p>
          <a:p>
            <a:pPr marL="471596" indent="-312885">
              <a:buClrTx/>
              <a:buSzPct val="171000"/>
              <a:buFontTx/>
              <a:buChar char="•"/>
              <a:defRPr sz="1800">
                <a:uFillTx/>
              </a:defRPr>
            </a:pPr>
            <a:r>
              <a:rPr sz="2300" dirty="0"/>
              <a:t>It </a:t>
            </a:r>
            <a:r>
              <a:rPr sz="2300" b="1" u="sng" dirty="0"/>
              <a:t>doesn’t matter what technology </a:t>
            </a:r>
            <a:r>
              <a:rPr sz="2300" dirty="0"/>
              <a:t>they use.</a:t>
            </a:r>
          </a:p>
          <a:p>
            <a:pPr marL="471596" indent="-312885">
              <a:buClrTx/>
              <a:buSzPct val="171000"/>
              <a:buFontTx/>
              <a:buChar char="•"/>
              <a:defRPr sz="1800">
                <a:uFillTx/>
              </a:defRPr>
            </a:pPr>
            <a:r>
              <a:rPr sz="2300" dirty="0"/>
              <a:t>All service interfaces, without exception, must be designed from the ground up to be </a:t>
            </a:r>
            <a:r>
              <a:rPr sz="2300" dirty="0" err="1"/>
              <a:t>externalizable</a:t>
            </a:r>
            <a:r>
              <a:rPr sz="2300" dirty="0"/>
              <a:t>. That is to say, the team must plan and design to be able to expose the interface to developers in the outside world. No exceptions</a:t>
            </a:r>
            <a:r>
              <a:rPr sz="2300" dirty="0" smtClean="0"/>
              <a:t>.</a:t>
            </a:r>
            <a:endParaRPr lang="en-US" sz="2300" dirty="0" smtClean="0"/>
          </a:p>
          <a:p>
            <a:pPr marL="471596" indent="-312885">
              <a:buClrTx/>
              <a:buSzPct val="171000"/>
              <a:buFontTx/>
              <a:buChar char="•"/>
              <a:defRPr sz="1800">
                <a:uFillTx/>
              </a:defRPr>
            </a:pPr>
            <a:r>
              <a:rPr lang="en-US" sz="2300" dirty="0"/>
              <a:t> </a:t>
            </a:r>
            <a:endParaRPr sz="2300" dirty="0"/>
          </a:p>
        </p:txBody>
      </p:sp>
      <p:sp>
        <p:nvSpPr>
          <p:cNvPr id="5" name="Shape 62"/>
          <p:cNvSpPr/>
          <p:nvPr/>
        </p:nvSpPr>
        <p:spPr>
          <a:xfrm>
            <a:off x="1852130" y="6257194"/>
            <a:ext cx="8840074" cy="357189"/>
          </a:xfrm>
          <a:prstGeom prst="rect">
            <a:avLst/>
          </a:prstGeom>
          <a:solidFill>
            <a:srgbClr val="C81D3B"/>
          </a:solidFill>
          <a:ln w="12700">
            <a:round/>
          </a:ln>
        </p:spPr>
        <p:txBody>
          <a:bodyPr lIns="0" tIns="0" rIns="0" bIns="0"/>
          <a:lstStyle/>
          <a:p>
            <a:pPr algn="ctr" defTabSz="812637">
              <a:buClr>
                <a:srgbClr val="000000"/>
              </a:buClr>
              <a:defRPr sz="4600"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sz="4600" kern="0">
              <a:solidFill>
                <a:sysClr val="windowText" lastClr="000000"/>
              </a:solidFill>
              <a:uFill>
                <a:solidFill/>
              </a:u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6" name="image2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4974" y="6352443"/>
            <a:ext cx="1064142" cy="185739"/>
          </a:xfrm>
          <a:prstGeom prst="rect">
            <a:avLst/>
          </a:prstGeom>
          <a:ln w="12700">
            <a:round/>
          </a:ln>
        </p:spPr>
      </p:pic>
      <p:grpSp>
        <p:nvGrpSpPr>
          <p:cNvPr id="7" name="Group 67"/>
          <p:cNvGrpSpPr/>
          <p:nvPr/>
        </p:nvGrpSpPr>
        <p:grpSpPr>
          <a:xfrm>
            <a:off x="1852130" y="6209970"/>
            <a:ext cx="8840074" cy="419430"/>
            <a:chOff x="0" y="0"/>
            <a:chExt cx="17684752" cy="838859"/>
          </a:xfrm>
        </p:grpSpPr>
        <p:sp>
          <p:nvSpPr>
            <p:cNvPr id="8" name="Shape 64"/>
            <p:cNvSpPr/>
            <p:nvPr/>
          </p:nvSpPr>
          <p:spPr>
            <a:xfrm>
              <a:off x="0" y="0"/>
              <a:ext cx="17684752" cy="714377"/>
            </a:xfrm>
            <a:prstGeom prst="rect">
              <a:avLst/>
            </a:prstGeom>
            <a:solidFill>
              <a:srgbClr val="C81D3B"/>
            </a:solidFill>
            <a:ln w="12700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812637">
                <a:buClr>
                  <a:srgbClr val="000000"/>
                </a:buClr>
                <a:defRPr sz="4600">
                  <a:uFill>
                    <a:solidFill/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endParaRPr sz="4600" kern="0">
                <a:solidFill>
                  <a:sysClr val="windowText" lastClr="000000"/>
                </a:solidFill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9" name="Shape 65"/>
            <p:cNvSpPr/>
            <p:nvPr/>
          </p:nvSpPr>
          <p:spPr>
            <a:xfrm>
              <a:off x="11068325" y="80962"/>
              <a:ext cx="2597540" cy="7578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2862" tIns="42862" rIns="42862" bIns="42862" numCol="1" anchor="t">
              <a:spAutoFit/>
            </a:bodyPr>
            <a:lstStyle>
              <a:lvl1pPr algn="ctr" defTabSz="1625600">
                <a:buClr>
                  <a:srgbClr val="000000"/>
                </a:buClr>
                <a:defRPr sz="3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>
                <a:defRPr sz="1800">
                  <a:solidFill>
                    <a:srgbClr val="000000"/>
                  </a:solidFill>
                  <a:uFillTx/>
                </a:defRPr>
              </a:pPr>
              <a:r>
                <a:rPr sz="1900" kern="0" dirty="0">
                  <a:solidFill>
                    <a:srgbClr val="000000"/>
                  </a:solidFill>
                  <a:uFillTx/>
                </a:rPr>
                <a:t>@timoreilly</a:t>
              </a:r>
            </a:p>
          </p:txBody>
        </p:sp>
        <p:sp>
          <p:nvSpPr>
            <p:cNvPr id="10" name="Shape 66"/>
            <p:cNvSpPr/>
            <p:nvPr/>
          </p:nvSpPr>
          <p:spPr>
            <a:xfrm>
              <a:off x="13561773" y="80962"/>
              <a:ext cx="3566006" cy="7578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2862" tIns="42862" rIns="42862" bIns="42862" numCol="1" anchor="t">
              <a:spAutoFit/>
            </a:bodyPr>
            <a:lstStyle>
              <a:lvl1pPr algn="ctr" defTabSz="1625600">
                <a:buClr>
                  <a:srgbClr val="000000"/>
                </a:buClr>
                <a:defRPr sz="3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>
                <a:defRPr sz="1800">
                  <a:solidFill>
                    <a:srgbClr val="000000"/>
                  </a:solidFill>
                  <a:uFillTx/>
                </a:defRPr>
              </a:pPr>
              <a:r>
                <a:rPr sz="1900" kern="0">
                  <a:solidFill>
                    <a:srgbClr val="000000"/>
                  </a:solidFill>
                  <a:uFillTx/>
                </a:rPr>
                <a:t>#BitcoinSummit</a:t>
              </a:r>
            </a:p>
          </p:txBody>
        </p:sp>
      </p:grpSp>
      <p:sp>
        <p:nvSpPr>
          <p:cNvPr id="11" name="Shape 71"/>
          <p:cNvSpPr txBox="1">
            <a:spLocks/>
          </p:cNvSpPr>
          <p:nvPr/>
        </p:nvSpPr>
        <p:spPr>
          <a:xfrm>
            <a:off x="10208141" y="6675484"/>
            <a:ext cx="261281" cy="258716"/>
          </a:xfrm>
          <a:prstGeom prst="rect">
            <a:avLst/>
          </a:prstGeom>
          <a:ln w="3175"/>
        </p:spPr>
        <p:txBody>
          <a:bodyPr lIns="21427" tIns="21427" rIns="21427" bIns="21427"/>
          <a:lstStyle>
            <a:defPPr>
              <a:defRPr lang="en-US"/>
            </a:defPPr>
            <a:lvl1pPr marL="0" algn="l" defTabSz="914287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4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87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1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75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19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62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6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49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>
                <a:solidFill>
                  <a:srgbClr val="000000"/>
                </a:solidFill>
              </a:rPr>
              <a:pPr/>
              <a:t>33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2" name="image00.pn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13806" y="6370191"/>
            <a:ext cx="863276" cy="1503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391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/>
          </p:cNvSpPr>
          <p:nvPr>
            <p:ph type="title"/>
          </p:nvPr>
        </p:nvSpPr>
        <p:spPr>
          <a:xfrm>
            <a:off x="457082" y="304800"/>
            <a:ext cx="10360501" cy="422171"/>
          </a:xfrm>
          <a:prstGeom prst="rect">
            <a:avLst/>
          </a:prstGeom>
        </p:spPr>
        <p:txBody>
          <a:bodyPr/>
          <a:lstStyle>
            <a:lvl1pPr>
              <a:defRPr sz="7400"/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2400" dirty="0">
                <a:solidFill>
                  <a:srgbClr val="C91E3B"/>
                </a:solidFill>
              </a:rPr>
              <a:t>Jeff</a:t>
            </a:r>
            <a:r>
              <a:rPr sz="2400" dirty="0" smtClean="0">
                <a:solidFill>
                  <a:srgbClr val="C91E3B"/>
                </a:solidFill>
              </a:rPr>
              <a:t>’</a:t>
            </a:r>
            <a:r>
              <a:rPr lang="en-US" sz="2400" dirty="0" smtClean="0">
                <a:solidFill>
                  <a:srgbClr val="C91E3B"/>
                </a:solidFill>
              </a:rPr>
              <a:t> Bezos'</a:t>
            </a:r>
            <a:r>
              <a:rPr sz="2400" dirty="0" smtClean="0">
                <a:solidFill>
                  <a:srgbClr val="C91E3B"/>
                </a:solidFill>
              </a:rPr>
              <a:t> </a:t>
            </a:r>
            <a:r>
              <a:rPr lang="en-US" sz="2400" dirty="0">
                <a:solidFill>
                  <a:srgbClr val="C91E3B"/>
                </a:solidFill>
              </a:rPr>
              <a:t>Memo</a:t>
            </a:r>
            <a:endParaRPr sz="2400" dirty="0">
              <a:solidFill>
                <a:srgbClr val="C91E3B"/>
              </a:solidFill>
            </a:endParaRPr>
          </a:p>
        </p:txBody>
      </p:sp>
      <p:sp>
        <p:nvSpPr>
          <p:cNvPr id="297" name="Shape 297"/>
          <p:cNvSpPr>
            <a:spLocks noGrp="1"/>
          </p:cNvSpPr>
          <p:nvPr>
            <p:ph type="body" idx="1"/>
          </p:nvPr>
        </p:nvSpPr>
        <p:spPr>
          <a:xfrm>
            <a:off x="490068" y="1161180"/>
            <a:ext cx="11682700" cy="4494263"/>
          </a:xfrm>
          <a:prstGeom prst="rect">
            <a:avLst/>
          </a:prstGeom>
        </p:spPr>
        <p:txBody>
          <a:bodyPr/>
          <a:lstStyle/>
          <a:p>
            <a:pPr marL="471596" indent="-312885">
              <a:buClrTx/>
              <a:buSzPct val="171000"/>
              <a:buFontTx/>
              <a:buChar char="•"/>
              <a:defRPr sz="1800">
                <a:uFillTx/>
              </a:defRPr>
            </a:pPr>
            <a:r>
              <a:rPr sz="2300" dirty="0"/>
              <a:t>“All teams will henceforth </a:t>
            </a:r>
            <a:r>
              <a:rPr sz="2300" b="1" u="sng" dirty="0"/>
              <a:t>expose</a:t>
            </a:r>
            <a:r>
              <a:rPr sz="2300" b="1" dirty="0"/>
              <a:t> </a:t>
            </a:r>
            <a:r>
              <a:rPr sz="2300" dirty="0"/>
              <a:t>their</a:t>
            </a:r>
            <a:r>
              <a:rPr sz="2300" b="1" dirty="0"/>
              <a:t> </a:t>
            </a:r>
            <a:r>
              <a:rPr sz="2300" b="1" u="sng" dirty="0"/>
              <a:t>data and functionality through service interfaces</a:t>
            </a:r>
            <a:r>
              <a:rPr sz="2300" dirty="0"/>
              <a:t>.</a:t>
            </a:r>
          </a:p>
          <a:p>
            <a:pPr marL="471596" indent="-312885">
              <a:buClrTx/>
              <a:buSzPct val="171000"/>
              <a:buFontTx/>
              <a:buChar char="•"/>
              <a:defRPr sz="1800">
                <a:uFillTx/>
              </a:defRPr>
            </a:pPr>
            <a:r>
              <a:rPr sz="2300" dirty="0"/>
              <a:t>Teams must </a:t>
            </a:r>
            <a:r>
              <a:rPr sz="2300" b="1" u="sng" dirty="0"/>
              <a:t>communicate</a:t>
            </a:r>
            <a:r>
              <a:rPr sz="2300" u="sng" dirty="0"/>
              <a:t> </a:t>
            </a:r>
            <a:r>
              <a:rPr sz="2300" dirty="0"/>
              <a:t>with each other </a:t>
            </a:r>
            <a:r>
              <a:rPr sz="2300" b="1" u="sng" dirty="0"/>
              <a:t>through these interfaces</a:t>
            </a:r>
            <a:r>
              <a:rPr sz="2300" dirty="0"/>
              <a:t>.</a:t>
            </a:r>
          </a:p>
          <a:p>
            <a:pPr marL="471596" indent="-312885">
              <a:buClrTx/>
              <a:buSzPct val="171000"/>
              <a:buFontTx/>
              <a:buChar char="•"/>
              <a:defRPr sz="1800">
                <a:uFillTx/>
              </a:defRPr>
            </a:pPr>
            <a:r>
              <a:rPr sz="2300" dirty="0"/>
              <a:t>There will be </a:t>
            </a:r>
            <a:r>
              <a:rPr sz="2300" b="1" u="sng" dirty="0"/>
              <a:t>no other form of inter-process communication allowed</a:t>
            </a:r>
            <a:r>
              <a:rPr sz="2300" dirty="0"/>
              <a:t>: no direct linking, no direct reads of another team’s data store, no shared memory model, no back-doors whatsoever. The only communication allowed is via service interface calls over the network.</a:t>
            </a:r>
          </a:p>
          <a:p>
            <a:pPr marL="471596" indent="-312885">
              <a:buClrTx/>
              <a:buSzPct val="171000"/>
              <a:buFontTx/>
              <a:buChar char="•"/>
              <a:defRPr sz="1800">
                <a:uFillTx/>
              </a:defRPr>
            </a:pPr>
            <a:r>
              <a:rPr sz="2300" dirty="0"/>
              <a:t>It </a:t>
            </a:r>
            <a:r>
              <a:rPr sz="2300" b="1" u="sng" dirty="0"/>
              <a:t>doesn’t matter what technology </a:t>
            </a:r>
            <a:r>
              <a:rPr sz="2300" dirty="0"/>
              <a:t>they use.</a:t>
            </a:r>
          </a:p>
          <a:p>
            <a:pPr marL="471596" indent="-312885">
              <a:buClrTx/>
              <a:buSzPct val="171000"/>
              <a:buFontTx/>
              <a:buChar char="•"/>
              <a:defRPr sz="1800">
                <a:uFillTx/>
              </a:defRPr>
            </a:pPr>
            <a:r>
              <a:rPr sz="2300" b="1" u="sng" dirty="0"/>
              <a:t>All </a:t>
            </a:r>
            <a:r>
              <a:rPr sz="2300" dirty="0"/>
              <a:t>service </a:t>
            </a:r>
            <a:r>
              <a:rPr sz="2300" b="1" u="sng" dirty="0"/>
              <a:t>interfaces</a:t>
            </a:r>
            <a:r>
              <a:rPr sz="2300" dirty="0"/>
              <a:t>, without exception, </a:t>
            </a:r>
            <a:r>
              <a:rPr sz="2300" b="1" u="sng" dirty="0"/>
              <a:t>must be designed </a:t>
            </a:r>
            <a:r>
              <a:rPr sz="2300" dirty="0"/>
              <a:t>from the ground up to be </a:t>
            </a:r>
            <a:r>
              <a:rPr sz="2300" b="1" u="sng" dirty="0" err="1"/>
              <a:t>externalizable</a:t>
            </a:r>
            <a:r>
              <a:rPr sz="2300" dirty="0"/>
              <a:t>. That is to say, the team must plan and design to be able to expose the interface to developers in the outside world. No exceptions</a:t>
            </a:r>
            <a:r>
              <a:rPr sz="2300" dirty="0" smtClean="0"/>
              <a:t>.</a:t>
            </a:r>
            <a:endParaRPr lang="en-US" sz="2300" dirty="0" smtClean="0"/>
          </a:p>
          <a:p>
            <a:pPr marL="471596" indent="-312885">
              <a:buClrTx/>
              <a:buSzPct val="171000"/>
              <a:buFontTx/>
              <a:buChar char="•"/>
              <a:defRPr sz="1800">
                <a:uFillTx/>
              </a:defRPr>
            </a:pPr>
            <a:r>
              <a:rPr lang="en-US" sz="2300" dirty="0"/>
              <a:t> </a:t>
            </a:r>
            <a:endParaRPr sz="2300" dirty="0"/>
          </a:p>
        </p:txBody>
      </p:sp>
      <p:sp>
        <p:nvSpPr>
          <p:cNvPr id="5" name="Shape 62"/>
          <p:cNvSpPr/>
          <p:nvPr/>
        </p:nvSpPr>
        <p:spPr>
          <a:xfrm>
            <a:off x="1852130" y="6257194"/>
            <a:ext cx="8840074" cy="357189"/>
          </a:xfrm>
          <a:prstGeom prst="rect">
            <a:avLst/>
          </a:prstGeom>
          <a:solidFill>
            <a:srgbClr val="C81D3B"/>
          </a:solidFill>
          <a:ln w="12700">
            <a:round/>
          </a:ln>
        </p:spPr>
        <p:txBody>
          <a:bodyPr lIns="0" tIns="0" rIns="0" bIns="0"/>
          <a:lstStyle/>
          <a:p>
            <a:pPr algn="ctr" defTabSz="812637">
              <a:buClr>
                <a:srgbClr val="000000"/>
              </a:buClr>
              <a:defRPr sz="4600"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sz="4600" kern="0">
              <a:solidFill>
                <a:sysClr val="windowText" lastClr="000000"/>
              </a:solidFill>
              <a:uFill>
                <a:solidFill/>
              </a:u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6" name="image2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4974" y="6352443"/>
            <a:ext cx="1064142" cy="185739"/>
          </a:xfrm>
          <a:prstGeom prst="rect">
            <a:avLst/>
          </a:prstGeom>
          <a:ln w="12700">
            <a:round/>
          </a:ln>
        </p:spPr>
      </p:pic>
      <p:grpSp>
        <p:nvGrpSpPr>
          <p:cNvPr id="7" name="Group 67"/>
          <p:cNvGrpSpPr/>
          <p:nvPr/>
        </p:nvGrpSpPr>
        <p:grpSpPr>
          <a:xfrm>
            <a:off x="1852130" y="6209970"/>
            <a:ext cx="8840074" cy="419430"/>
            <a:chOff x="0" y="0"/>
            <a:chExt cx="17684752" cy="838859"/>
          </a:xfrm>
        </p:grpSpPr>
        <p:sp>
          <p:nvSpPr>
            <p:cNvPr id="8" name="Shape 64"/>
            <p:cNvSpPr/>
            <p:nvPr/>
          </p:nvSpPr>
          <p:spPr>
            <a:xfrm>
              <a:off x="0" y="0"/>
              <a:ext cx="17684752" cy="714377"/>
            </a:xfrm>
            <a:prstGeom prst="rect">
              <a:avLst/>
            </a:prstGeom>
            <a:solidFill>
              <a:srgbClr val="C81D3B"/>
            </a:solidFill>
            <a:ln w="12700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812637">
                <a:buClr>
                  <a:srgbClr val="000000"/>
                </a:buClr>
                <a:defRPr sz="4600">
                  <a:uFill>
                    <a:solidFill/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endParaRPr sz="4600" kern="0">
                <a:solidFill>
                  <a:sysClr val="windowText" lastClr="000000"/>
                </a:solidFill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9" name="Shape 65"/>
            <p:cNvSpPr/>
            <p:nvPr/>
          </p:nvSpPr>
          <p:spPr>
            <a:xfrm>
              <a:off x="11068325" y="80962"/>
              <a:ext cx="2597540" cy="7578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2862" tIns="42862" rIns="42862" bIns="42862" numCol="1" anchor="t">
              <a:spAutoFit/>
            </a:bodyPr>
            <a:lstStyle>
              <a:lvl1pPr algn="ctr" defTabSz="1625600">
                <a:buClr>
                  <a:srgbClr val="000000"/>
                </a:buClr>
                <a:defRPr sz="3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>
                <a:defRPr sz="1800">
                  <a:solidFill>
                    <a:srgbClr val="000000"/>
                  </a:solidFill>
                  <a:uFillTx/>
                </a:defRPr>
              </a:pPr>
              <a:r>
                <a:rPr sz="1900" kern="0" dirty="0">
                  <a:solidFill>
                    <a:srgbClr val="000000"/>
                  </a:solidFill>
                  <a:uFillTx/>
                </a:rPr>
                <a:t>@timoreilly</a:t>
              </a:r>
            </a:p>
          </p:txBody>
        </p:sp>
        <p:sp>
          <p:nvSpPr>
            <p:cNvPr id="10" name="Shape 66"/>
            <p:cNvSpPr/>
            <p:nvPr/>
          </p:nvSpPr>
          <p:spPr>
            <a:xfrm>
              <a:off x="13561773" y="80962"/>
              <a:ext cx="3566006" cy="7578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2862" tIns="42862" rIns="42862" bIns="42862" numCol="1" anchor="t">
              <a:spAutoFit/>
            </a:bodyPr>
            <a:lstStyle>
              <a:lvl1pPr algn="ctr" defTabSz="1625600">
                <a:buClr>
                  <a:srgbClr val="000000"/>
                </a:buClr>
                <a:defRPr sz="3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>
                <a:defRPr sz="1800">
                  <a:solidFill>
                    <a:srgbClr val="000000"/>
                  </a:solidFill>
                  <a:uFillTx/>
                </a:defRPr>
              </a:pPr>
              <a:r>
                <a:rPr sz="1900" kern="0">
                  <a:solidFill>
                    <a:srgbClr val="000000"/>
                  </a:solidFill>
                  <a:uFillTx/>
                </a:rPr>
                <a:t>#BitcoinSummit</a:t>
              </a:r>
            </a:p>
          </p:txBody>
        </p:sp>
      </p:grpSp>
      <p:sp>
        <p:nvSpPr>
          <p:cNvPr id="11" name="Shape 71"/>
          <p:cNvSpPr txBox="1">
            <a:spLocks/>
          </p:cNvSpPr>
          <p:nvPr/>
        </p:nvSpPr>
        <p:spPr>
          <a:xfrm>
            <a:off x="10208141" y="6675484"/>
            <a:ext cx="261281" cy="258716"/>
          </a:xfrm>
          <a:prstGeom prst="rect">
            <a:avLst/>
          </a:prstGeom>
          <a:ln w="3175"/>
        </p:spPr>
        <p:txBody>
          <a:bodyPr lIns="21427" tIns="21427" rIns="21427" bIns="21427"/>
          <a:lstStyle>
            <a:defPPr>
              <a:defRPr lang="en-US"/>
            </a:defPPr>
            <a:lvl1pPr marL="0" algn="l" defTabSz="914287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4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87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1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75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19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62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6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49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>
                <a:solidFill>
                  <a:srgbClr val="000000"/>
                </a:solidFill>
              </a:rPr>
              <a:pPr/>
              <a:t>34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2" name="image00.pn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13806" y="6370191"/>
            <a:ext cx="863276" cy="1503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2247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/>
          </p:cNvSpPr>
          <p:nvPr>
            <p:ph type="title"/>
          </p:nvPr>
        </p:nvSpPr>
        <p:spPr>
          <a:xfrm>
            <a:off x="457082" y="304800"/>
            <a:ext cx="10360501" cy="422171"/>
          </a:xfrm>
          <a:prstGeom prst="rect">
            <a:avLst/>
          </a:prstGeom>
        </p:spPr>
        <p:txBody>
          <a:bodyPr/>
          <a:lstStyle>
            <a:lvl1pPr>
              <a:defRPr sz="7400"/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2400" dirty="0">
                <a:solidFill>
                  <a:srgbClr val="C91E3B"/>
                </a:solidFill>
              </a:rPr>
              <a:t>Jeff</a:t>
            </a:r>
            <a:r>
              <a:rPr sz="2400" dirty="0" smtClean="0">
                <a:solidFill>
                  <a:srgbClr val="C91E3B"/>
                </a:solidFill>
              </a:rPr>
              <a:t>’</a:t>
            </a:r>
            <a:r>
              <a:rPr lang="en-US" sz="2400" dirty="0" smtClean="0">
                <a:solidFill>
                  <a:srgbClr val="C91E3B"/>
                </a:solidFill>
              </a:rPr>
              <a:t> Bezos'</a:t>
            </a:r>
            <a:r>
              <a:rPr sz="2400" dirty="0" smtClean="0">
                <a:solidFill>
                  <a:srgbClr val="C91E3B"/>
                </a:solidFill>
              </a:rPr>
              <a:t> </a:t>
            </a:r>
            <a:r>
              <a:rPr lang="en-US" sz="2400" dirty="0">
                <a:solidFill>
                  <a:srgbClr val="C91E3B"/>
                </a:solidFill>
              </a:rPr>
              <a:t>Memo</a:t>
            </a:r>
            <a:endParaRPr sz="2400" dirty="0">
              <a:solidFill>
                <a:srgbClr val="C91E3B"/>
              </a:solidFill>
            </a:endParaRPr>
          </a:p>
        </p:txBody>
      </p:sp>
      <p:sp>
        <p:nvSpPr>
          <p:cNvPr id="297" name="Shape 297"/>
          <p:cNvSpPr>
            <a:spLocks noGrp="1"/>
          </p:cNvSpPr>
          <p:nvPr>
            <p:ph type="body" idx="1"/>
          </p:nvPr>
        </p:nvSpPr>
        <p:spPr>
          <a:xfrm>
            <a:off x="490068" y="1161180"/>
            <a:ext cx="11682700" cy="4494263"/>
          </a:xfrm>
          <a:prstGeom prst="rect">
            <a:avLst/>
          </a:prstGeom>
        </p:spPr>
        <p:txBody>
          <a:bodyPr/>
          <a:lstStyle/>
          <a:p>
            <a:pPr marL="471596" indent="-312885">
              <a:buClrTx/>
              <a:buSzPct val="171000"/>
              <a:buFontTx/>
              <a:buChar char="•"/>
              <a:defRPr sz="1800">
                <a:uFillTx/>
              </a:defRPr>
            </a:pPr>
            <a:r>
              <a:rPr sz="2300" dirty="0"/>
              <a:t>“All teams will henceforth </a:t>
            </a:r>
            <a:r>
              <a:rPr sz="2300" b="1" u="sng" dirty="0"/>
              <a:t>expose</a:t>
            </a:r>
            <a:r>
              <a:rPr sz="2300" b="1" dirty="0"/>
              <a:t> </a:t>
            </a:r>
            <a:r>
              <a:rPr sz="2300" dirty="0"/>
              <a:t>their</a:t>
            </a:r>
            <a:r>
              <a:rPr sz="2300" b="1" dirty="0"/>
              <a:t> </a:t>
            </a:r>
            <a:r>
              <a:rPr sz="2300" b="1" u="sng" dirty="0"/>
              <a:t>data and functionality through service interfaces</a:t>
            </a:r>
            <a:r>
              <a:rPr sz="2300" dirty="0"/>
              <a:t>.</a:t>
            </a:r>
          </a:p>
          <a:p>
            <a:pPr marL="471596" indent="-312885">
              <a:buClrTx/>
              <a:buSzPct val="171000"/>
              <a:buFontTx/>
              <a:buChar char="•"/>
              <a:defRPr sz="1800">
                <a:uFillTx/>
              </a:defRPr>
            </a:pPr>
            <a:r>
              <a:rPr sz="2300" dirty="0"/>
              <a:t>Teams must </a:t>
            </a:r>
            <a:r>
              <a:rPr sz="2300" b="1" u="sng" dirty="0"/>
              <a:t>communicate</a:t>
            </a:r>
            <a:r>
              <a:rPr sz="2300" u="sng" dirty="0"/>
              <a:t> </a:t>
            </a:r>
            <a:r>
              <a:rPr sz="2300" dirty="0"/>
              <a:t>with each other </a:t>
            </a:r>
            <a:r>
              <a:rPr sz="2300" b="1" u="sng" dirty="0"/>
              <a:t>through these interfaces</a:t>
            </a:r>
            <a:r>
              <a:rPr sz="2300" dirty="0"/>
              <a:t>.</a:t>
            </a:r>
          </a:p>
          <a:p>
            <a:pPr marL="471596" indent="-312885">
              <a:buClrTx/>
              <a:buSzPct val="171000"/>
              <a:buFontTx/>
              <a:buChar char="•"/>
              <a:defRPr sz="1800">
                <a:uFillTx/>
              </a:defRPr>
            </a:pPr>
            <a:r>
              <a:rPr sz="2300" dirty="0"/>
              <a:t>There will be </a:t>
            </a:r>
            <a:r>
              <a:rPr sz="2300" b="1" u="sng" dirty="0"/>
              <a:t>no other form of inter-process communication allowed</a:t>
            </a:r>
            <a:r>
              <a:rPr sz="2300" dirty="0"/>
              <a:t>: no direct linking, no direct reads of another team’s data store, no shared memory model, no back-doors whatsoever. The only communication allowed is via service interface calls over the network.</a:t>
            </a:r>
          </a:p>
          <a:p>
            <a:pPr marL="471596" indent="-312885">
              <a:buClrTx/>
              <a:buSzPct val="171000"/>
              <a:buFontTx/>
              <a:buChar char="•"/>
              <a:defRPr sz="1800">
                <a:uFillTx/>
              </a:defRPr>
            </a:pPr>
            <a:r>
              <a:rPr sz="2300" dirty="0"/>
              <a:t>It </a:t>
            </a:r>
            <a:r>
              <a:rPr sz="2300" b="1" u="sng" dirty="0"/>
              <a:t>doesn’t matter what technology </a:t>
            </a:r>
            <a:r>
              <a:rPr sz="2300" dirty="0"/>
              <a:t>they use.</a:t>
            </a:r>
          </a:p>
          <a:p>
            <a:pPr marL="471596" indent="-312885">
              <a:buClrTx/>
              <a:buSzPct val="171000"/>
              <a:buFontTx/>
              <a:buChar char="•"/>
              <a:defRPr sz="1800">
                <a:uFillTx/>
              </a:defRPr>
            </a:pPr>
            <a:r>
              <a:rPr sz="2300" b="1" u="sng" dirty="0"/>
              <a:t>All </a:t>
            </a:r>
            <a:r>
              <a:rPr sz="2300" dirty="0"/>
              <a:t>service </a:t>
            </a:r>
            <a:r>
              <a:rPr sz="2300" b="1" u="sng" dirty="0"/>
              <a:t>interfaces</a:t>
            </a:r>
            <a:r>
              <a:rPr sz="2300" dirty="0"/>
              <a:t>, without exception, </a:t>
            </a:r>
            <a:r>
              <a:rPr sz="2300" b="1" u="sng" dirty="0"/>
              <a:t>must be designed </a:t>
            </a:r>
            <a:r>
              <a:rPr sz="2300" dirty="0"/>
              <a:t>from the ground up to be </a:t>
            </a:r>
            <a:r>
              <a:rPr sz="2300" b="1" u="sng" dirty="0" err="1"/>
              <a:t>externalizable</a:t>
            </a:r>
            <a:r>
              <a:rPr sz="2300" dirty="0"/>
              <a:t>. That is to say, the team must plan and design to be able to expose the interface to developers in the outside world. </a:t>
            </a:r>
            <a:r>
              <a:rPr sz="2300" b="1" u="sng" dirty="0" smtClean="0"/>
              <a:t>No exceptions</a:t>
            </a:r>
            <a:r>
              <a:rPr sz="2300" dirty="0" smtClean="0"/>
              <a:t>.</a:t>
            </a:r>
            <a:endParaRPr lang="en-US" sz="2300" dirty="0" smtClean="0"/>
          </a:p>
          <a:p>
            <a:pPr marL="471596" indent="-312885">
              <a:buClrTx/>
              <a:buSzPct val="171000"/>
              <a:buFontTx/>
              <a:buChar char="•"/>
              <a:defRPr sz="1800">
                <a:uFillTx/>
              </a:defRPr>
            </a:pPr>
            <a:r>
              <a:rPr lang="en-US" sz="2300" dirty="0"/>
              <a:t> </a:t>
            </a:r>
            <a:endParaRPr sz="2300" dirty="0"/>
          </a:p>
        </p:txBody>
      </p:sp>
      <p:sp>
        <p:nvSpPr>
          <p:cNvPr id="5" name="Shape 62"/>
          <p:cNvSpPr/>
          <p:nvPr/>
        </p:nvSpPr>
        <p:spPr>
          <a:xfrm>
            <a:off x="1852130" y="6257194"/>
            <a:ext cx="8840074" cy="357189"/>
          </a:xfrm>
          <a:prstGeom prst="rect">
            <a:avLst/>
          </a:prstGeom>
          <a:solidFill>
            <a:srgbClr val="C81D3B"/>
          </a:solidFill>
          <a:ln w="12700">
            <a:round/>
          </a:ln>
        </p:spPr>
        <p:txBody>
          <a:bodyPr lIns="0" tIns="0" rIns="0" bIns="0"/>
          <a:lstStyle/>
          <a:p>
            <a:pPr algn="ctr" defTabSz="812637">
              <a:buClr>
                <a:srgbClr val="000000"/>
              </a:buClr>
              <a:defRPr sz="4600"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sz="4600" kern="0">
              <a:solidFill>
                <a:sysClr val="windowText" lastClr="000000"/>
              </a:solidFill>
              <a:uFill>
                <a:solidFill/>
              </a:u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6" name="image2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4974" y="6352443"/>
            <a:ext cx="1064142" cy="185739"/>
          </a:xfrm>
          <a:prstGeom prst="rect">
            <a:avLst/>
          </a:prstGeom>
          <a:ln w="12700">
            <a:round/>
          </a:ln>
        </p:spPr>
      </p:pic>
      <p:grpSp>
        <p:nvGrpSpPr>
          <p:cNvPr id="7" name="Group 67"/>
          <p:cNvGrpSpPr/>
          <p:nvPr/>
        </p:nvGrpSpPr>
        <p:grpSpPr>
          <a:xfrm>
            <a:off x="1852130" y="6209970"/>
            <a:ext cx="8840074" cy="419430"/>
            <a:chOff x="0" y="0"/>
            <a:chExt cx="17684752" cy="838859"/>
          </a:xfrm>
        </p:grpSpPr>
        <p:sp>
          <p:nvSpPr>
            <p:cNvPr id="8" name="Shape 64"/>
            <p:cNvSpPr/>
            <p:nvPr/>
          </p:nvSpPr>
          <p:spPr>
            <a:xfrm>
              <a:off x="0" y="0"/>
              <a:ext cx="17684752" cy="714377"/>
            </a:xfrm>
            <a:prstGeom prst="rect">
              <a:avLst/>
            </a:prstGeom>
            <a:solidFill>
              <a:srgbClr val="C81D3B"/>
            </a:solidFill>
            <a:ln w="12700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812637">
                <a:buClr>
                  <a:srgbClr val="000000"/>
                </a:buClr>
                <a:defRPr sz="4600">
                  <a:uFill>
                    <a:solidFill/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endParaRPr sz="4600" kern="0">
                <a:solidFill>
                  <a:sysClr val="windowText" lastClr="000000"/>
                </a:solidFill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9" name="Shape 65"/>
            <p:cNvSpPr/>
            <p:nvPr/>
          </p:nvSpPr>
          <p:spPr>
            <a:xfrm>
              <a:off x="11068325" y="80962"/>
              <a:ext cx="2597540" cy="7578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2862" tIns="42862" rIns="42862" bIns="42862" numCol="1" anchor="t">
              <a:spAutoFit/>
            </a:bodyPr>
            <a:lstStyle>
              <a:lvl1pPr algn="ctr" defTabSz="1625600">
                <a:buClr>
                  <a:srgbClr val="000000"/>
                </a:buClr>
                <a:defRPr sz="3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>
                <a:defRPr sz="1800">
                  <a:solidFill>
                    <a:srgbClr val="000000"/>
                  </a:solidFill>
                  <a:uFillTx/>
                </a:defRPr>
              </a:pPr>
              <a:r>
                <a:rPr sz="1900" kern="0" dirty="0">
                  <a:solidFill>
                    <a:srgbClr val="000000"/>
                  </a:solidFill>
                  <a:uFillTx/>
                </a:rPr>
                <a:t>@timoreilly</a:t>
              </a:r>
            </a:p>
          </p:txBody>
        </p:sp>
        <p:sp>
          <p:nvSpPr>
            <p:cNvPr id="10" name="Shape 66"/>
            <p:cNvSpPr/>
            <p:nvPr/>
          </p:nvSpPr>
          <p:spPr>
            <a:xfrm>
              <a:off x="13561773" y="80962"/>
              <a:ext cx="3566006" cy="7578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2862" tIns="42862" rIns="42862" bIns="42862" numCol="1" anchor="t">
              <a:spAutoFit/>
            </a:bodyPr>
            <a:lstStyle>
              <a:lvl1pPr algn="ctr" defTabSz="1625600">
                <a:buClr>
                  <a:srgbClr val="000000"/>
                </a:buClr>
                <a:defRPr sz="3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>
                <a:defRPr sz="1800">
                  <a:solidFill>
                    <a:srgbClr val="000000"/>
                  </a:solidFill>
                  <a:uFillTx/>
                </a:defRPr>
              </a:pPr>
              <a:r>
                <a:rPr sz="1900" kern="0">
                  <a:solidFill>
                    <a:srgbClr val="000000"/>
                  </a:solidFill>
                  <a:uFillTx/>
                </a:rPr>
                <a:t>#BitcoinSummit</a:t>
              </a:r>
            </a:p>
          </p:txBody>
        </p:sp>
      </p:grpSp>
      <p:sp>
        <p:nvSpPr>
          <p:cNvPr id="11" name="Shape 71"/>
          <p:cNvSpPr txBox="1">
            <a:spLocks/>
          </p:cNvSpPr>
          <p:nvPr/>
        </p:nvSpPr>
        <p:spPr>
          <a:xfrm>
            <a:off x="10208141" y="6675484"/>
            <a:ext cx="261281" cy="258716"/>
          </a:xfrm>
          <a:prstGeom prst="rect">
            <a:avLst/>
          </a:prstGeom>
          <a:ln w="3175"/>
        </p:spPr>
        <p:txBody>
          <a:bodyPr lIns="21427" tIns="21427" rIns="21427" bIns="21427"/>
          <a:lstStyle>
            <a:defPPr>
              <a:defRPr lang="en-US"/>
            </a:defPPr>
            <a:lvl1pPr marL="0" algn="l" defTabSz="914287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4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87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1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75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19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62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6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49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>
                <a:solidFill>
                  <a:srgbClr val="000000"/>
                </a:solidFill>
              </a:rPr>
              <a:pPr/>
              <a:t>35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2" name="image00.pn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13806" y="6370191"/>
            <a:ext cx="863276" cy="1503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7078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/>
          </p:cNvSpPr>
          <p:nvPr>
            <p:ph type="title"/>
          </p:nvPr>
        </p:nvSpPr>
        <p:spPr>
          <a:xfrm>
            <a:off x="457082" y="304800"/>
            <a:ext cx="10360501" cy="422171"/>
          </a:xfrm>
          <a:prstGeom prst="rect">
            <a:avLst/>
          </a:prstGeom>
        </p:spPr>
        <p:txBody>
          <a:bodyPr/>
          <a:lstStyle>
            <a:lvl1pPr>
              <a:defRPr sz="7400"/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2400" dirty="0">
                <a:solidFill>
                  <a:srgbClr val="C91E3B"/>
                </a:solidFill>
              </a:rPr>
              <a:t>Jeff</a:t>
            </a:r>
            <a:r>
              <a:rPr sz="2400" dirty="0" smtClean="0">
                <a:solidFill>
                  <a:srgbClr val="C91E3B"/>
                </a:solidFill>
              </a:rPr>
              <a:t>’</a:t>
            </a:r>
            <a:r>
              <a:rPr lang="en-US" sz="2400" dirty="0" smtClean="0">
                <a:solidFill>
                  <a:srgbClr val="C91E3B"/>
                </a:solidFill>
              </a:rPr>
              <a:t> Bezos'</a:t>
            </a:r>
            <a:r>
              <a:rPr sz="2400" dirty="0" smtClean="0">
                <a:solidFill>
                  <a:srgbClr val="C91E3B"/>
                </a:solidFill>
              </a:rPr>
              <a:t> </a:t>
            </a:r>
            <a:r>
              <a:rPr lang="en-US" sz="2400" dirty="0">
                <a:solidFill>
                  <a:srgbClr val="C91E3B"/>
                </a:solidFill>
              </a:rPr>
              <a:t>Memo</a:t>
            </a:r>
            <a:endParaRPr sz="2400" dirty="0">
              <a:solidFill>
                <a:srgbClr val="C91E3B"/>
              </a:solidFill>
            </a:endParaRPr>
          </a:p>
        </p:txBody>
      </p:sp>
      <p:sp>
        <p:nvSpPr>
          <p:cNvPr id="297" name="Shape 297"/>
          <p:cNvSpPr>
            <a:spLocks noGrp="1"/>
          </p:cNvSpPr>
          <p:nvPr>
            <p:ph type="body" idx="1"/>
          </p:nvPr>
        </p:nvSpPr>
        <p:spPr>
          <a:xfrm>
            <a:off x="490068" y="1161180"/>
            <a:ext cx="11682700" cy="4494263"/>
          </a:xfrm>
          <a:prstGeom prst="rect">
            <a:avLst/>
          </a:prstGeom>
        </p:spPr>
        <p:txBody>
          <a:bodyPr/>
          <a:lstStyle/>
          <a:p>
            <a:pPr marL="471596" indent="-312885">
              <a:buClrTx/>
              <a:buSzPct val="171000"/>
              <a:buFontTx/>
              <a:buChar char="•"/>
              <a:defRPr sz="1800">
                <a:uFillTx/>
              </a:defRPr>
            </a:pPr>
            <a:r>
              <a:rPr sz="2300" dirty="0"/>
              <a:t>“All teams will henceforth </a:t>
            </a:r>
            <a:r>
              <a:rPr sz="2300" b="1" u="sng" dirty="0"/>
              <a:t>expose</a:t>
            </a:r>
            <a:r>
              <a:rPr sz="2300" b="1" dirty="0"/>
              <a:t> </a:t>
            </a:r>
            <a:r>
              <a:rPr sz="2300" dirty="0"/>
              <a:t>their</a:t>
            </a:r>
            <a:r>
              <a:rPr sz="2300" b="1" dirty="0"/>
              <a:t> </a:t>
            </a:r>
            <a:r>
              <a:rPr sz="2300" b="1" u="sng" dirty="0"/>
              <a:t>data and functionality through service interfaces</a:t>
            </a:r>
            <a:r>
              <a:rPr sz="2300" dirty="0"/>
              <a:t>.</a:t>
            </a:r>
          </a:p>
          <a:p>
            <a:pPr marL="471596" indent="-312885">
              <a:buClrTx/>
              <a:buSzPct val="171000"/>
              <a:buFontTx/>
              <a:buChar char="•"/>
              <a:defRPr sz="1800">
                <a:uFillTx/>
              </a:defRPr>
            </a:pPr>
            <a:r>
              <a:rPr sz="2300" dirty="0"/>
              <a:t>Teams must </a:t>
            </a:r>
            <a:r>
              <a:rPr sz="2300" b="1" u="sng" dirty="0"/>
              <a:t>communicate</a:t>
            </a:r>
            <a:r>
              <a:rPr sz="2300" u="sng" dirty="0"/>
              <a:t> </a:t>
            </a:r>
            <a:r>
              <a:rPr sz="2300" dirty="0"/>
              <a:t>with each other </a:t>
            </a:r>
            <a:r>
              <a:rPr sz="2300" b="1" u="sng" dirty="0"/>
              <a:t>through these interfaces</a:t>
            </a:r>
            <a:r>
              <a:rPr sz="2300" dirty="0"/>
              <a:t>.</a:t>
            </a:r>
          </a:p>
          <a:p>
            <a:pPr marL="471596" indent="-312885">
              <a:buClrTx/>
              <a:buSzPct val="171000"/>
              <a:buFontTx/>
              <a:buChar char="•"/>
              <a:defRPr sz="1800">
                <a:uFillTx/>
              </a:defRPr>
            </a:pPr>
            <a:r>
              <a:rPr sz="2300" dirty="0"/>
              <a:t>There will be </a:t>
            </a:r>
            <a:r>
              <a:rPr sz="2300" b="1" u="sng" dirty="0"/>
              <a:t>no other form of inter-process communication allowed</a:t>
            </a:r>
            <a:r>
              <a:rPr sz="2300" dirty="0"/>
              <a:t>: no direct linking, no direct reads of another team’s data store, no shared memory model, no back-doors whatsoever. The only communication allowed is via service interface calls over the network.</a:t>
            </a:r>
          </a:p>
          <a:p>
            <a:pPr marL="471596" indent="-312885">
              <a:buClrTx/>
              <a:buSzPct val="171000"/>
              <a:buFontTx/>
              <a:buChar char="•"/>
              <a:defRPr sz="1800">
                <a:uFillTx/>
              </a:defRPr>
            </a:pPr>
            <a:r>
              <a:rPr sz="2300" dirty="0"/>
              <a:t>It </a:t>
            </a:r>
            <a:r>
              <a:rPr sz="2300" b="1" u="sng" dirty="0"/>
              <a:t>doesn’t matter what technology </a:t>
            </a:r>
            <a:r>
              <a:rPr sz="2300" dirty="0"/>
              <a:t>they use.</a:t>
            </a:r>
          </a:p>
          <a:p>
            <a:pPr marL="471596" indent="-312885">
              <a:buClrTx/>
              <a:buSzPct val="171000"/>
              <a:buFontTx/>
              <a:buChar char="•"/>
              <a:defRPr sz="1800">
                <a:uFillTx/>
              </a:defRPr>
            </a:pPr>
            <a:r>
              <a:rPr sz="2300" b="1" u="sng" dirty="0"/>
              <a:t>All </a:t>
            </a:r>
            <a:r>
              <a:rPr sz="2300" dirty="0"/>
              <a:t>service </a:t>
            </a:r>
            <a:r>
              <a:rPr sz="2300" b="1" u="sng" dirty="0"/>
              <a:t>interfaces</a:t>
            </a:r>
            <a:r>
              <a:rPr sz="2300" dirty="0"/>
              <a:t>, without exception, </a:t>
            </a:r>
            <a:r>
              <a:rPr sz="2300" b="1" u="sng" dirty="0"/>
              <a:t>must be designed </a:t>
            </a:r>
            <a:r>
              <a:rPr sz="2300" dirty="0"/>
              <a:t>from the ground up to be </a:t>
            </a:r>
            <a:r>
              <a:rPr sz="2300" b="1" u="sng" dirty="0" err="1"/>
              <a:t>externalizable</a:t>
            </a:r>
            <a:r>
              <a:rPr sz="2300" dirty="0"/>
              <a:t>. That is to say, the team must plan and design to be able to expose the interface to developers in the outside world. </a:t>
            </a:r>
            <a:r>
              <a:rPr sz="2300" b="1" u="sng" dirty="0" smtClean="0"/>
              <a:t>No exceptions</a:t>
            </a:r>
            <a:r>
              <a:rPr sz="2300" dirty="0" smtClean="0"/>
              <a:t>.</a:t>
            </a:r>
            <a:endParaRPr lang="en-US" sz="2300" dirty="0" smtClean="0"/>
          </a:p>
          <a:p>
            <a:pPr marL="471596" indent="-312885">
              <a:buClrTx/>
              <a:buSzPct val="171000"/>
              <a:buFontTx/>
              <a:buChar char="•"/>
              <a:defRPr sz="1800">
                <a:uFillTx/>
              </a:defRPr>
            </a:pPr>
            <a:r>
              <a:rPr lang="en-US" sz="2300" dirty="0"/>
              <a:t> </a:t>
            </a:r>
            <a:r>
              <a:rPr lang="en-US" sz="2300" b="1" u="sng" dirty="0"/>
              <a:t>Anyone who doesn’t do this will be fired</a:t>
            </a:r>
            <a:r>
              <a:rPr lang="en-US" sz="2300" dirty="0" smtClean="0"/>
              <a:t>."</a:t>
            </a:r>
            <a:endParaRPr lang="en-US" sz="2300" dirty="0"/>
          </a:p>
        </p:txBody>
      </p:sp>
      <p:sp>
        <p:nvSpPr>
          <p:cNvPr id="5" name="Shape 62"/>
          <p:cNvSpPr/>
          <p:nvPr/>
        </p:nvSpPr>
        <p:spPr>
          <a:xfrm>
            <a:off x="1852130" y="6257194"/>
            <a:ext cx="8840074" cy="357189"/>
          </a:xfrm>
          <a:prstGeom prst="rect">
            <a:avLst/>
          </a:prstGeom>
          <a:solidFill>
            <a:srgbClr val="C81D3B"/>
          </a:solidFill>
          <a:ln w="12700">
            <a:round/>
          </a:ln>
        </p:spPr>
        <p:txBody>
          <a:bodyPr lIns="0" tIns="0" rIns="0" bIns="0"/>
          <a:lstStyle/>
          <a:p>
            <a:pPr algn="ctr" defTabSz="812637">
              <a:buClr>
                <a:srgbClr val="000000"/>
              </a:buClr>
              <a:defRPr sz="4600"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sz="4600" kern="0">
              <a:solidFill>
                <a:sysClr val="windowText" lastClr="000000"/>
              </a:solidFill>
              <a:uFill>
                <a:solidFill/>
              </a:u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6" name="image2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4974" y="6352443"/>
            <a:ext cx="1064142" cy="185739"/>
          </a:xfrm>
          <a:prstGeom prst="rect">
            <a:avLst/>
          </a:prstGeom>
          <a:ln w="12700">
            <a:round/>
          </a:ln>
        </p:spPr>
      </p:pic>
      <p:grpSp>
        <p:nvGrpSpPr>
          <p:cNvPr id="7" name="Group 67"/>
          <p:cNvGrpSpPr/>
          <p:nvPr/>
        </p:nvGrpSpPr>
        <p:grpSpPr>
          <a:xfrm>
            <a:off x="1852130" y="6209970"/>
            <a:ext cx="8840074" cy="419430"/>
            <a:chOff x="0" y="0"/>
            <a:chExt cx="17684752" cy="838859"/>
          </a:xfrm>
        </p:grpSpPr>
        <p:sp>
          <p:nvSpPr>
            <p:cNvPr id="8" name="Shape 64"/>
            <p:cNvSpPr/>
            <p:nvPr/>
          </p:nvSpPr>
          <p:spPr>
            <a:xfrm>
              <a:off x="0" y="0"/>
              <a:ext cx="17684752" cy="714377"/>
            </a:xfrm>
            <a:prstGeom prst="rect">
              <a:avLst/>
            </a:prstGeom>
            <a:solidFill>
              <a:srgbClr val="C81D3B"/>
            </a:solidFill>
            <a:ln w="12700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812637">
                <a:buClr>
                  <a:srgbClr val="000000"/>
                </a:buClr>
                <a:defRPr sz="4600">
                  <a:uFill>
                    <a:solidFill/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endParaRPr sz="4600" kern="0">
                <a:solidFill>
                  <a:sysClr val="windowText" lastClr="000000"/>
                </a:solidFill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9" name="Shape 65"/>
            <p:cNvSpPr/>
            <p:nvPr/>
          </p:nvSpPr>
          <p:spPr>
            <a:xfrm>
              <a:off x="11068325" y="80962"/>
              <a:ext cx="2597540" cy="7578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2862" tIns="42862" rIns="42862" bIns="42862" numCol="1" anchor="t">
              <a:spAutoFit/>
            </a:bodyPr>
            <a:lstStyle>
              <a:lvl1pPr algn="ctr" defTabSz="1625600">
                <a:buClr>
                  <a:srgbClr val="000000"/>
                </a:buClr>
                <a:defRPr sz="3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>
                <a:defRPr sz="1800">
                  <a:solidFill>
                    <a:srgbClr val="000000"/>
                  </a:solidFill>
                  <a:uFillTx/>
                </a:defRPr>
              </a:pPr>
              <a:r>
                <a:rPr sz="1900" kern="0" dirty="0">
                  <a:solidFill>
                    <a:srgbClr val="000000"/>
                  </a:solidFill>
                  <a:uFillTx/>
                </a:rPr>
                <a:t>@timoreilly</a:t>
              </a:r>
            </a:p>
          </p:txBody>
        </p:sp>
        <p:sp>
          <p:nvSpPr>
            <p:cNvPr id="10" name="Shape 66"/>
            <p:cNvSpPr/>
            <p:nvPr/>
          </p:nvSpPr>
          <p:spPr>
            <a:xfrm>
              <a:off x="13561773" y="80962"/>
              <a:ext cx="3566006" cy="7578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2862" tIns="42862" rIns="42862" bIns="42862" numCol="1" anchor="t">
              <a:spAutoFit/>
            </a:bodyPr>
            <a:lstStyle>
              <a:lvl1pPr algn="ctr" defTabSz="1625600">
                <a:buClr>
                  <a:srgbClr val="000000"/>
                </a:buClr>
                <a:defRPr sz="3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>
                <a:defRPr sz="1800">
                  <a:solidFill>
                    <a:srgbClr val="000000"/>
                  </a:solidFill>
                  <a:uFillTx/>
                </a:defRPr>
              </a:pPr>
              <a:r>
                <a:rPr sz="1900" kern="0">
                  <a:solidFill>
                    <a:srgbClr val="000000"/>
                  </a:solidFill>
                  <a:uFillTx/>
                </a:rPr>
                <a:t>#BitcoinSummit</a:t>
              </a:r>
            </a:p>
          </p:txBody>
        </p:sp>
      </p:grpSp>
      <p:sp>
        <p:nvSpPr>
          <p:cNvPr id="11" name="Shape 71"/>
          <p:cNvSpPr txBox="1">
            <a:spLocks/>
          </p:cNvSpPr>
          <p:nvPr/>
        </p:nvSpPr>
        <p:spPr>
          <a:xfrm>
            <a:off x="10208141" y="6675484"/>
            <a:ext cx="261281" cy="258716"/>
          </a:xfrm>
          <a:prstGeom prst="rect">
            <a:avLst/>
          </a:prstGeom>
          <a:ln w="3175"/>
        </p:spPr>
        <p:txBody>
          <a:bodyPr lIns="21427" tIns="21427" rIns="21427" bIns="21427"/>
          <a:lstStyle>
            <a:defPPr>
              <a:defRPr lang="en-US"/>
            </a:defPPr>
            <a:lvl1pPr marL="0" algn="l" defTabSz="914287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4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87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1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75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19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62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6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49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>
                <a:solidFill>
                  <a:srgbClr val="000000"/>
                </a:solidFill>
              </a:rPr>
              <a:pPr/>
              <a:t>36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2" name="image00.pn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13806" y="6370191"/>
            <a:ext cx="863276" cy="1503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3335" y="990600"/>
            <a:ext cx="8263033" cy="1810499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blurRad="50800" dist="241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8301" y="2895600"/>
            <a:ext cx="8950036" cy="1981200"/>
          </a:xfrm>
          <a:prstGeom prst="rect">
            <a:avLst/>
          </a:prstGeom>
          <a:noFill/>
          <a:ln>
            <a:noFill/>
          </a:ln>
          <a:effectLst>
            <a:outerShdw blurRad="50800" dist="2159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180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213" y="274638"/>
            <a:ext cx="8534400" cy="1143000"/>
          </a:xfrm>
        </p:spPr>
        <p:txBody>
          <a:bodyPr/>
          <a:lstStyle/>
          <a:p>
            <a:r>
              <a:rPr lang="en-US" dirty="0" smtClean="0"/>
              <a:t>Do You Know What Data You Have?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44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198812" y="1112837"/>
            <a:ext cx="2589371" cy="4525963"/>
          </a:xfrm>
        </p:spPr>
        <p:txBody>
          <a:bodyPr>
            <a:normAutofit/>
          </a:bodyPr>
          <a:lstStyle/>
          <a:p>
            <a:r>
              <a:rPr lang="en-US" sz="2800" dirty="0"/>
              <a:t>Valid</a:t>
            </a:r>
          </a:p>
          <a:p>
            <a:r>
              <a:rPr lang="en-US" sz="2800" dirty="0" smtClean="0"/>
              <a:t>Credible</a:t>
            </a:r>
          </a:p>
          <a:p>
            <a:r>
              <a:rPr lang="en-US" sz="2800" dirty="0" smtClean="0"/>
              <a:t>Reliable</a:t>
            </a:r>
          </a:p>
          <a:p>
            <a:r>
              <a:rPr lang="en-US" sz="2800" dirty="0"/>
              <a:t>Consistent</a:t>
            </a:r>
          </a:p>
          <a:p>
            <a:r>
              <a:rPr lang="en-US" sz="2800" dirty="0"/>
              <a:t>Clean</a:t>
            </a:r>
          </a:p>
          <a:p>
            <a:r>
              <a:rPr lang="en-US" sz="2800" dirty="0" smtClean="0"/>
              <a:t>Unbiased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943441" y="1112835"/>
            <a:ext cx="3960971" cy="4525963"/>
          </a:xfrm>
          <a:prstGeom prst="rect">
            <a:avLst/>
          </a:prstGeom>
        </p:spPr>
        <p:txBody>
          <a:bodyPr vert="horz" lIns="91429" tIns="45715" rIns="91429" bIns="45715" rtlCol="0">
            <a:normAutofit/>
          </a:bodyPr>
          <a:lstStyle>
            <a:lvl1pPr marL="342858" indent="-342858" algn="l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59" indent="-285715" algn="l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59" indent="-228572" algn="l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03" indent="-228572" algn="l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47" indent="-228572" algn="l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91" indent="-228572" algn="l" defTabSz="9142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34" indent="-228572" algn="l" defTabSz="9142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78" indent="-228572" algn="l" defTabSz="9142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21" indent="-228572" algn="l" defTabSz="9142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prstClr val="white"/>
                </a:solidFill>
              </a:rPr>
              <a:t>Defined</a:t>
            </a:r>
          </a:p>
          <a:p>
            <a:r>
              <a:rPr lang="en-US" sz="2800" dirty="0">
                <a:solidFill>
                  <a:prstClr val="white"/>
                </a:solidFill>
              </a:rPr>
              <a:t>Relevant</a:t>
            </a:r>
          </a:p>
          <a:p>
            <a:r>
              <a:rPr lang="en-US" sz="2800" dirty="0">
                <a:solidFill>
                  <a:prstClr val="white"/>
                </a:solidFill>
              </a:rPr>
              <a:t>Correlate-able</a:t>
            </a:r>
          </a:p>
          <a:p>
            <a:r>
              <a:rPr lang="en-US" sz="2800" dirty="0">
                <a:solidFill>
                  <a:prstClr val="white"/>
                </a:solidFill>
              </a:rPr>
              <a:t>Understandable</a:t>
            </a:r>
          </a:p>
          <a:p>
            <a:r>
              <a:rPr lang="en-US" sz="2800" dirty="0">
                <a:solidFill>
                  <a:prstClr val="white"/>
                </a:solidFill>
              </a:rPr>
              <a:t>Complete</a:t>
            </a:r>
          </a:p>
          <a:p>
            <a:r>
              <a:rPr lang="en-US" sz="2800" dirty="0" smtClean="0">
                <a:solidFill>
                  <a:prstClr val="white"/>
                </a:solidFill>
              </a:rPr>
              <a:t>Timely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441" y="0"/>
            <a:ext cx="10969943" cy="1143000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8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Comparative Trustworthiness of Each Variable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89026" y="4688304"/>
            <a:ext cx="1434556" cy="1511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23581" y="4688304"/>
            <a:ext cx="1410745" cy="1511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42611" y="4688304"/>
            <a:ext cx="1491915" cy="1511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66874" y="4688304"/>
            <a:ext cx="1564106" cy="1511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7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95674" y="4688304"/>
            <a:ext cx="1840832" cy="1511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8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36505" y="4688304"/>
            <a:ext cx="1787107" cy="1511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278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04261" y="914400"/>
            <a:ext cx="9790751" cy="4800600"/>
          </a:xfrm>
          <a:prstGeom prst="rect">
            <a:avLst/>
          </a:prstGeom>
          <a:pattFill prst="lgGrid">
            <a:fgClr>
              <a:schemeClr val="tx1">
                <a:lumMod val="50000"/>
              </a:schemeClr>
            </a:fgClr>
            <a:bgClr>
              <a:schemeClr val="bg1"/>
            </a:bgClr>
          </a:pattFill>
          <a:ln w="41275">
            <a:noFill/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441" y="0"/>
            <a:ext cx="10969943" cy="1143000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8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Comparative Trustworthiness of Each Variable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89026" y="4688304"/>
            <a:ext cx="1434556" cy="1511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23581" y="4688304"/>
            <a:ext cx="1410745" cy="1511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42611" y="4688304"/>
            <a:ext cx="1491915" cy="1511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66874" y="4688304"/>
            <a:ext cx="1564106" cy="1511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7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95674" y="4688304"/>
            <a:ext cx="1840832" cy="1511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8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36505" y="4688304"/>
            <a:ext cx="1787107" cy="1511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6630" y="990600"/>
            <a:ext cx="908582" cy="4585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white"/>
                </a:solidFill>
              </a:rPr>
              <a:t>High</a:t>
            </a:r>
          </a:p>
          <a:p>
            <a:pPr algn="ctr"/>
            <a:r>
              <a:rPr lang="en-US" sz="2800" dirty="0" smtClean="0">
                <a:solidFill>
                  <a:prstClr val="white"/>
                </a:solidFill>
              </a:rPr>
              <a:t>Trust</a:t>
            </a:r>
          </a:p>
          <a:p>
            <a:pPr algn="ctr"/>
            <a:endParaRPr lang="en-US" sz="2000" dirty="0">
              <a:solidFill>
                <a:prstClr val="white"/>
              </a:solidFill>
            </a:endParaRPr>
          </a:p>
          <a:p>
            <a:pPr algn="ctr"/>
            <a:endParaRPr lang="en-US" sz="2000" dirty="0" smtClean="0">
              <a:solidFill>
                <a:prstClr val="white"/>
              </a:solidFill>
            </a:endParaRPr>
          </a:p>
          <a:p>
            <a:pPr algn="ctr"/>
            <a:endParaRPr lang="en-US" sz="2800" dirty="0" smtClean="0">
              <a:solidFill>
                <a:prstClr val="white"/>
              </a:solidFill>
            </a:endParaRPr>
          </a:p>
          <a:p>
            <a:pPr algn="ctr"/>
            <a:endParaRPr lang="en-US" sz="2800" dirty="0" smtClean="0">
              <a:solidFill>
                <a:prstClr val="white"/>
              </a:solidFill>
            </a:endParaRPr>
          </a:p>
          <a:p>
            <a:pPr algn="ctr"/>
            <a:r>
              <a:rPr lang="en-US" sz="2800" dirty="0" smtClean="0">
                <a:solidFill>
                  <a:prstClr val="white"/>
                </a:solidFill>
              </a:rPr>
              <a:t>Low</a:t>
            </a:r>
          </a:p>
          <a:p>
            <a:pPr algn="ctr"/>
            <a:r>
              <a:rPr lang="en-US" sz="2800" dirty="0" smtClean="0">
                <a:solidFill>
                  <a:prstClr val="white"/>
                </a:solidFill>
              </a:rPr>
              <a:t>Trust</a:t>
            </a:r>
          </a:p>
          <a:p>
            <a:pPr algn="ctr"/>
            <a:endParaRPr lang="en-US" sz="2800" dirty="0">
              <a:solidFill>
                <a:prstClr val="white"/>
              </a:solidFill>
            </a:endParaRPr>
          </a:p>
          <a:p>
            <a:pPr algn="ctr"/>
            <a:r>
              <a:rPr lang="en-US" sz="2800" dirty="0" smtClean="0">
                <a:solidFill>
                  <a:prstClr val="white"/>
                </a:solidFill>
              </a:rPr>
              <a:t>No</a:t>
            </a:r>
          </a:p>
          <a:p>
            <a:pPr algn="ctr"/>
            <a:r>
              <a:rPr lang="en-US" sz="2800" dirty="0" smtClean="0">
                <a:solidFill>
                  <a:prstClr val="white"/>
                </a:solidFill>
              </a:rPr>
              <a:t>Trust</a:t>
            </a:r>
          </a:p>
        </p:txBody>
      </p:sp>
    </p:spTree>
    <p:extLst>
      <p:ext uri="{BB962C8B-B14F-4D97-AF65-F5344CB8AC3E}">
        <p14:creationId xmlns:p14="http://schemas.microsoft.com/office/powerpoint/2010/main" val="272221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18000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8763E-6 0 L -4.98763E-6 -0.3715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5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18000" decel="4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1336E-6 4.27382E-6 L 3.71336E-6 -0.4826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14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18000" decel="4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14332E-7 4.27382E-6 L -8.14332E-7 -0.5381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9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18000" decel="4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3909E-6 4.27382E-6 L -4.03909E-6 -0.4937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18000" decel="4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79479E-7 4.27382E-6 L 8.79479E-7 -0.1827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3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18000" decel="4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938E-6 4.27382E-6 L -4.16938E-6 -0.28238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13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0" y="6234125"/>
            <a:ext cx="12188825" cy="14289"/>
          </a:xfrm>
          <a:prstGeom prst="line">
            <a:avLst/>
          </a:prstGeom>
          <a:ln w="12700">
            <a:solidFill>
              <a:schemeClr val="bg1"/>
            </a:solidFill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8612" y="381000"/>
            <a:ext cx="8536979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84707" y="6324614"/>
            <a:ext cx="7643505" cy="461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9" tIns="45705" rIns="91409" bIns="45705">
            <a:spAutoFit/>
          </a:bodyPr>
          <a:lstStyle>
            <a:defPPr>
              <a:defRPr lang="en-US"/>
            </a:defPPr>
            <a:lvl1pPr marL="0" indent="0" eaLnBrk="0" hangingPunct="0">
              <a:spcBef>
                <a:spcPct val="20000"/>
              </a:spcBef>
              <a:buFont typeface="Arial" charset="0"/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indent="0" algn="ctr" eaLnBrk="0" hangingPunct="0">
              <a:spcBef>
                <a:spcPct val="20000"/>
              </a:spcBef>
              <a:buFont typeface="Arial" charset="0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</a:defRPr>
            </a:lvl2pPr>
            <a:lvl3pPr indent="0" algn="ctr" eaLnBrk="0" hangingPunct="0">
              <a:spcBef>
                <a:spcPct val="20000"/>
              </a:spcBef>
              <a:buFont typeface="Arial" charset="0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</a:defRPr>
            </a:lvl3pPr>
            <a:lvl4pPr indent="0" algn="ctr" eaLnBrk="0" hangingPunct="0">
              <a:spcBef>
                <a:spcPct val="20000"/>
              </a:spcBef>
              <a:buFont typeface="Arial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4pPr>
            <a:lvl5pPr indent="0" algn="ctr" eaLnBrk="0" hangingPunct="0">
              <a:spcBef>
                <a:spcPct val="20000"/>
              </a:spcBef>
              <a:buFont typeface="Arial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5pPr>
            <a:lvl6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6pPr>
            <a:lvl7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7pPr>
            <a:lvl8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8pPr>
            <a:lvl9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9pPr>
          </a:lstStyle>
          <a:p>
            <a:pPr defTabSz="914097">
              <a:defRPr/>
            </a:pPr>
            <a:r>
              <a:rPr lang="en-US" sz="2400" dirty="0"/>
              <a:t>Jim Sterne    </a:t>
            </a:r>
            <a:r>
              <a:rPr lang="en-US" sz="2400" dirty="0" smtClean="0"/>
              <a:t>–  </a:t>
            </a:r>
            <a:r>
              <a:rPr lang="en-US" sz="2400" dirty="0"/>
              <a:t>emetrics.org     –     @jimsterne    –    </a:t>
            </a:r>
            <a:r>
              <a:rPr lang="en-US" sz="2400" dirty="0" smtClean="0"/>
              <a:t>#</a:t>
            </a:r>
            <a:r>
              <a:rPr lang="en-US" sz="2400" dirty="0" err="1"/>
              <a:t>spwk</a:t>
            </a:r>
            <a:r>
              <a:rPr lang="en-US" sz="2400" dirty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965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104261" y="914400"/>
            <a:ext cx="9790751" cy="4800600"/>
          </a:xfrm>
          <a:prstGeom prst="rect">
            <a:avLst/>
          </a:prstGeom>
          <a:pattFill prst="lgGrid">
            <a:fgClr>
              <a:schemeClr val="bg1">
                <a:lumMod val="65000"/>
                <a:lumOff val="35000"/>
              </a:schemeClr>
            </a:fgClr>
            <a:bgClr>
              <a:schemeClr val="bg1"/>
            </a:bgClr>
          </a:pattFill>
          <a:ln w="41275">
            <a:noFill/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441" y="0"/>
            <a:ext cx="10969943" cy="1143000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8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Comparative Trustworthiness of Each Variable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7678" y="1019174"/>
            <a:ext cx="8237734" cy="4631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989012" y="5726668"/>
            <a:ext cx="2344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@</a:t>
            </a:r>
            <a:r>
              <a:rPr lang="en-US" dirty="0" err="1" smtClean="0">
                <a:solidFill>
                  <a:prstClr val="white"/>
                </a:solidFill>
              </a:rPr>
              <a:t>BrianClifton</a:t>
            </a:r>
            <a:r>
              <a:rPr lang="en-US" dirty="0" smtClean="0">
                <a:solidFill>
                  <a:prstClr val="white"/>
                </a:solidFill>
              </a:rPr>
              <a:t> 10/2015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22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7813" y="1066800"/>
            <a:ext cx="6553200" cy="838200"/>
          </a:xfrm>
        </p:spPr>
        <p:txBody>
          <a:bodyPr anchor="t"/>
          <a:lstStyle/>
          <a:p>
            <a:r>
              <a:rPr lang="en-US" dirty="0" smtClean="0"/>
              <a:t>Taxonomy</a:t>
            </a:r>
            <a:endParaRPr lang="en-US" dirty="0"/>
          </a:p>
        </p:txBody>
      </p:sp>
      <p:pic>
        <p:nvPicPr>
          <p:cNvPr id="2050" name="Picture 2" descr="http://cmapspublic.ihmc.us/rid=1249850576468_1306943838_35659/Bloom's%20Revised%20Taxonomy.cmap?rid=1249850576468_1306943838_35659&amp;partName=htmljpe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2" y="2133600"/>
            <a:ext cx="6781800" cy="359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adweek.com/files/adfreak/images/2/Taxonomy-Final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47012" y="1904999"/>
            <a:ext cx="3421209" cy="427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mrjexperience.files.wordpress.com/2013/04/ipadagogy-wheel-00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138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1212" y="2447306"/>
            <a:ext cx="4914900" cy="36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827213" y="274638"/>
            <a:ext cx="8534400" cy="1143000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8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Do You Know What Data You Have?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85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730" y="0"/>
            <a:ext cx="49530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7362" y="1743075"/>
            <a:ext cx="8020050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78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828324" y="1371603"/>
            <a:ext cx="2073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2400" b="1" u="sng" dirty="0" smtClean="0">
                <a:solidFill>
                  <a:prstClr val="white"/>
                </a:solidFill>
              </a:rPr>
              <a:t>What They Did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58223" y="986138"/>
            <a:ext cx="2138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2400" b="1" u="sng" dirty="0" smtClean="0">
                <a:solidFill>
                  <a:prstClr val="white"/>
                </a:solidFill>
              </a:rPr>
              <a:t>What They Like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89692" y="1371603"/>
            <a:ext cx="2279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2400" b="1" u="sng" dirty="0" smtClean="0">
                <a:solidFill>
                  <a:prstClr val="white"/>
                </a:solidFill>
              </a:rPr>
              <a:t>What They Have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821163" y="986138"/>
            <a:ext cx="1998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2400" b="1" u="sng" dirty="0" smtClean="0">
                <a:solidFill>
                  <a:prstClr val="white"/>
                </a:solidFill>
              </a:rPr>
              <a:t>What They Do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344766" y="1371603"/>
            <a:ext cx="2049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2400" b="1" u="sng" dirty="0" smtClean="0">
                <a:solidFill>
                  <a:prstClr val="white"/>
                </a:solidFill>
              </a:rPr>
              <a:t>How They Feel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33046" y="76203"/>
            <a:ext cx="5471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3600" b="1" dirty="0" smtClean="0">
                <a:solidFill>
                  <a:prstClr val="white"/>
                </a:solidFill>
              </a:rPr>
              <a:t>A Customer Data Taxonomy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292" y="986138"/>
            <a:ext cx="1994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2400" b="1" u="sng" dirty="0" smtClean="0">
                <a:solidFill>
                  <a:prstClr val="white"/>
                </a:solidFill>
              </a:rPr>
              <a:t>Who They Are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04722" y="1973018"/>
            <a:ext cx="1737305" cy="4199824"/>
          </a:xfrm>
          <a:prstGeom prst="rect">
            <a:avLst/>
          </a:prstGeom>
          <a:solidFill>
            <a:schemeClr val="accent2">
              <a:lumMod val="75000"/>
            </a:schemeClr>
          </a:solidFill>
          <a:ln w="41275">
            <a:noFill/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914210"/>
            <a:r>
              <a:rPr lang="en-US" sz="6000" dirty="0" smtClean="0">
                <a:solidFill>
                  <a:prstClr val="white"/>
                </a:solidFill>
              </a:rPr>
              <a:t>Identity</a:t>
            </a:r>
            <a:endParaRPr lang="en-US" sz="6000" dirty="0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273137" y="1972376"/>
            <a:ext cx="1737305" cy="4199824"/>
          </a:xfrm>
          <a:prstGeom prst="rect">
            <a:avLst/>
          </a:prstGeom>
          <a:solidFill>
            <a:schemeClr val="accent3">
              <a:lumMod val="75000"/>
            </a:schemeClr>
          </a:solidFill>
          <a:ln w="41275">
            <a:noFill/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914210"/>
            <a:r>
              <a:rPr lang="en-US" sz="6000" dirty="0" smtClean="0">
                <a:solidFill>
                  <a:prstClr val="white"/>
                </a:solidFill>
              </a:rPr>
              <a:t>History</a:t>
            </a:r>
            <a:endParaRPr lang="en-US" sz="6000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241551" y="1972376"/>
            <a:ext cx="1737305" cy="4199824"/>
          </a:xfrm>
          <a:prstGeom prst="rect">
            <a:avLst/>
          </a:prstGeom>
          <a:solidFill>
            <a:schemeClr val="accent4">
              <a:lumMod val="75000"/>
            </a:schemeClr>
          </a:solidFill>
          <a:ln w="41275">
            <a:noFill/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914210"/>
            <a:r>
              <a:rPr lang="en-US" sz="6000" dirty="0" smtClean="0">
                <a:solidFill>
                  <a:prstClr val="white"/>
                </a:solidFill>
              </a:rPr>
              <a:t>Proclivities</a:t>
            </a:r>
            <a:endParaRPr lang="en-US" sz="6000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209966" y="1972376"/>
            <a:ext cx="1737305" cy="419982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41275">
            <a:noFill/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914210"/>
            <a:r>
              <a:rPr lang="en-US" sz="6000" dirty="0" smtClean="0">
                <a:solidFill>
                  <a:prstClr val="white"/>
                </a:solidFill>
              </a:rPr>
              <a:t>Possessions</a:t>
            </a:r>
            <a:endParaRPr lang="en-US" sz="6000" dirty="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178383" y="1972376"/>
            <a:ext cx="1737305" cy="4199824"/>
          </a:xfrm>
          <a:prstGeom prst="rect">
            <a:avLst/>
          </a:prstGeom>
          <a:solidFill>
            <a:schemeClr val="accent6">
              <a:lumMod val="50000"/>
            </a:schemeClr>
          </a:solidFill>
          <a:ln w="41275">
            <a:noFill/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914210"/>
            <a:r>
              <a:rPr lang="en-US" sz="6000" dirty="0" smtClean="0">
                <a:solidFill>
                  <a:prstClr val="white"/>
                </a:solidFill>
              </a:rPr>
              <a:t>Activities</a:t>
            </a:r>
            <a:endParaRPr lang="en-US" sz="6000" dirty="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0146799" y="1972376"/>
            <a:ext cx="1737305" cy="4199824"/>
          </a:xfrm>
          <a:prstGeom prst="rect">
            <a:avLst/>
          </a:prstGeom>
          <a:solidFill>
            <a:schemeClr val="bg2">
              <a:lumMod val="50000"/>
            </a:schemeClr>
          </a:solidFill>
          <a:ln w="41275">
            <a:noFill/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914210"/>
            <a:r>
              <a:rPr lang="en-US" sz="6000" dirty="0" smtClean="0">
                <a:solidFill>
                  <a:prstClr val="white"/>
                </a:solidFill>
              </a:rPr>
              <a:t>Beliefs</a:t>
            </a:r>
            <a:endParaRPr lang="en-US" sz="6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90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292" y="986138"/>
            <a:ext cx="1994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2400" b="1" u="sng" dirty="0" smtClean="0">
                <a:solidFill>
                  <a:prstClr val="white"/>
                </a:solidFill>
              </a:rPr>
              <a:t>Who They Are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33046" y="76203"/>
            <a:ext cx="5471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3600" b="1" dirty="0" smtClean="0">
                <a:solidFill>
                  <a:prstClr val="white"/>
                </a:solidFill>
              </a:rPr>
              <a:t>A Customer Data Taxonomy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4294967295"/>
          </p:nvPr>
        </p:nvSpPr>
        <p:spPr>
          <a:xfrm>
            <a:off x="7818438" y="1239838"/>
            <a:ext cx="4370387" cy="5237162"/>
          </a:xfrm>
        </p:spPr>
        <p:txBody>
          <a:bodyPr>
            <a:noAutofit/>
          </a:bodyPr>
          <a:lstStyle/>
          <a:p>
            <a:pPr marL="0" indent="0">
              <a:tabLst>
                <a:tab pos="2003425" algn="l"/>
                <a:tab pos="3944938" algn="l"/>
                <a:tab pos="5826125" algn="l"/>
              </a:tabLst>
            </a:pPr>
            <a:r>
              <a:rPr lang="en-US" sz="2400" dirty="0" smtClean="0"/>
              <a:t>Name</a:t>
            </a:r>
          </a:p>
          <a:p>
            <a:pPr marL="0" indent="0">
              <a:tabLst>
                <a:tab pos="2003425" algn="l"/>
                <a:tab pos="3944938" algn="l"/>
                <a:tab pos="5826125" algn="l"/>
              </a:tabLst>
            </a:pPr>
            <a:r>
              <a:rPr lang="en-US" sz="2400" dirty="0" smtClean="0"/>
              <a:t>Gender</a:t>
            </a:r>
          </a:p>
          <a:p>
            <a:pPr marL="0" indent="0">
              <a:tabLst>
                <a:tab pos="2003425" algn="l"/>
                <a:tab pos="3944938" algn="l"/>
                <a:tab pos="5826125" algn="l"/>
              </a:tabLst>
            </a:pPr>
            <a:r>
              <a:rPr lang="en-US" sz="2400" dirty="0" smtClean="0"/>
              <a:t>Age</a:t>
            </a:r>
          </a:p>
          <a:p>
            <a:pPr marL="0" indent="0">
              <a:tabLst>
                <a:tab pos="2003425" algn="l"/>
                <a:tab pos="3944938" algn="l"/>
                <a:tab pos="5826125" algn="l"/>
              </a:tabLst>
            </a:pPr>
            <a:r>
              <a:rPr lang="en-US" sz="2400" dirty="0"/>
              <a:t>Race</a:t>
            </a:r>
          </a:p>
          <a:p>
            <a:pPr marL="0" indent="0">
              <a:tabLst>
                <a:tab pos="2003425" algn="l"/>
                <a:tab pos="3944938" algn="l"/>
                <a:tab pos="5826125" algn="l"/>
              </a:tabLst>
            </a:pPr>
            <a:r>
              <a:rPr lang="en-US" sz="2400" dirty="0" smtClean="0"/>
              <a:t>Address</a:t>
            </a:r>
          </a:p>
          <a:p>
            <a:pPr marL="0" indent="0">
              <a:tabLst>
                <a:tab pos="2003425" algn="l"/>
                <a:tab pos="3944938" algn="l"/>
                <a:tab pos="5826125" algn="l"/>
              </a:tabLst>
            </a:pPr>
            <a:r>
              <a:rPr lang="en-US" sz="2400" dirty="0" smtClean="0"/>
              <a:t>Phone</a:t>
            </a:r>
          </a:p>
          <a:p>
            <a:pPr marL="0" indent="0">
              <a:tabLst>
                <a:tab pos="2003425" algn="l"/>
                <a:tab pos="3944938" algn="l"/>
                <a:tab pos="5826125" algn="l"/>
              </a:tabLst>
            </a:pPr>
            <a:r>
              <a:rPr lang="en-US" sz="2400" dirty="0" smtClean="0"/>
              <a:t>Fingerprint</a:t>
            </a:r>
          </a:p>
          <a:p>
            <a:pPr marL="0" indent="0">
              <a:tabLst>
                <a:tab pos="2003425" algn="l"/>
                <a:tab pos="3944938" algn="l"/>
                <a:tab pos="5826125" algn="l"/>
              </a:tabLst>
            </a:pPr>
            <a:r>
              <a:rPr lang="en-US" sz="2400" dirty="0" smtClean="0"/>
              <a:t>Weight</a:t>
            </a:r>
          </a:p>
          <a:p>
            <a:pPr marL="0" indent="0">
              <a:tabLst>
                <a:tab pos="2003425" algn="l"/>
                <a:tab pos="3944938" algn="l"/>
                <a:tab pos="5826125" algn="l"/>
              </a:tabLst>
            </a:pPr>
            <a:r>
              <a:rPr lang="en-US" sz="2400" dirty="0" smtClean="0"/>
              <a:t>Gait</a:t>
            </a:r>
          </a:p>
          <a:p>
            <a:pPr marL="0" indent="0">
              <a:tabLst>
                <a:tab pos="2003425" algn="l"/>
                <a:tab pos="3944938" algn="l"/>
                <a:tab pos="5826125" algn="l"/>
              </a:tabLst>
            </a:pPr>
            <a:r>
              <a:rPr lang="en-US" sz="2400" dirty="0" smtClean="0"/>
              <a:t>Government ID</a:t>
            </a:r>
          </a:p>
          <a:p>
            <a:pPr marL="0" indent="0">
              <a:tabLst>
                <a:tab pos="2003425" algn="l"/>
                <a:tab pos="3944938" algn="l"/>
                <a:tab pos="5826125" algn="l"/>
              </a:tabLst>
            </a:pPr>
            <a:r>
              <a:rPr lang="en-US" sz="2400" dirty="0"/>
              <a:t>etc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304722" y="1984893"/>
            <a:ext cx="1737305" cy="4199824"/>
          </a:xfrm>
          <a:prstGeom prst="rect">
            <a:avLst/>
          </a:prstGeom>
          <a:solidFill>
            <a:schemeClr val="accent2">
              <a:lumMod val="75000"/>
            </a:schemeClr>
          </a:solidFill>
          <a:ln w="41275">
            <a:noFill/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914210"/>
            <a:r>
              <a:rPr lang="en-US" sz="6000" dirty="0" smtClean="0">
                <a:solidFill>
                  <a:prstClr val="white"/>
                </a:solidFill>
              </a:rPr>
              <a:t>Identity</a:t>
            </a:r>
            <a:endParaRPr lang="en-US" sz="6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21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828324" y="1371603"/>
            <a:ext cx="2073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2400" b="1" u="sng" dirty="0" smtClean="0">
                <a:solidFill>
                  <a:prstClr val="white"/>
                </a:solidFill>
              </a:rPr>
              <a:t>What They Did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33046" y="76203"/>
            <a:ext cx="5471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3600" b="1" dirty="0" smtClean="0">
                <a:solidFill>
                  <a:prstClr val="white"/>
                </a:solidFill>
              </a:rPr>
              <a:t>A Customer Data Taxonomy</a:t>
            </a: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7500335" y="1230491"/>
            <a:ext cx="3962427" cy="4449763"/>
          </a:xfrm>
          <a:prstGeom prst="rect">
            <a:avLst/>
          </a:prstGeom>
        </p:spPr>
        <p:txBody>
          <a:bodyPr vert="horz" lIns="91409" tIns="45705" rIns="91409" bIns="45705" rtlCol="0">
            <a:noAutofit/>
          </a:bodyPr>
          <a:lstStyle>
            <a:lvl1pPr marL="342784" indent="-342784" algn="l" defTabSz="914097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04" indent="-285655" algn="l" defTabSz="914097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619" indent="-228525" algn="l" defTabSz="914097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672" indent="-228525" algn="l" defTabSz="91409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17" indent="-228525" algn="l" defTabSz="91409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766" indent="-228525" algn="l" defTabSz="91409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814" indent="-228525" algn="l" defTabSz="91409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863" indent="-228525" algn="l" defTabSz="91409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11" indent="-228525" algn="l" defTabSz="91409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tabLst>
                <a:tab pos="2003425" algn="l"/>
                <a:tab pos="3944938" algn="l"/>
                <a:tab pos="5826125" algn="l"/>
              </a:tabLst>
            </a:pPr>
            <a:r>
              <a:rPr lang="en-US" sz="2400" dirty="0" smtClean="0">
                <a:solidFill>
                  <a:prstClr val="white"/>
                </a:solidFill>
              </a:rPr>
              <a:t>Education</a:t>
            </a:r>
          </a:p>
          <a:p>
            <a:pPr marL="0" indent="0">
              <a:tabLst>
                <a:tab pos="2003425" algn="l"/>
                <a:tab pos="3944938" algn="l"/>
                <a:tab pos="5826125" algn="l"/>
              </a:tabLst>
            </a:pPr>
            <a:r>
              <a:rPr lang="en-US" sz="2400" dirty="0" smtClean="0">
                <a:solidFill>
                  <a:prstClr val="white"/>
                </a:solidFill>
              </a:rPr>
              <a:t>Career</a:t>
            </a:r>
          </a:p>
          <a:p>
            <a:pPr marL="0" indent="0">
              <a:tabLst>
                <a:tab pos="2003425" algn="l"/>
                <a:tab pos="3944938" algn="l"/>
                <a:tab pos="5826125" algn="l"/>
              </a:tabLst>
            </a:pPr>
            <a:r>
              <a:rPr lang="en-US" sz="2400" dirty="0" smtClean="0">
                <a:solidFill>
                  <a:prstClr val="white"/>
                </a:solidFill>
              </a:rPr>
              <a:t>Criminal Record</a:t>
            </a:r>
          </a:p>
          <a:p>
            <a:pPr marL="0" indent="0">
              <a:tabLst>
                <a:tab pos="2003425" algn="l"/>
                <a:tab pos="3944938" algn="l"/>
                <a:tab pos="5826125" algn="l"/>
              </a:tabLst>
            </a:pPr>
            <a:r>
              <a:rPr lang="en-US" sz="2400" dirty="0">
                <a:solidFill>
                  <a:prstClr val="white"/>
                </a:solidFill>
              </a:rPr>
              <a:t>Press exposure</a:t>
            </a:r>
          </a:p>
          <a:p>
            <a:pPr marL="0" indent="0">
              <a:tabLst>
                <a:tab pos="2003425" algn="l"/>
                <a:tab pos="3944938" algn="l"/>
                <a:tab pos="5826125" algn="l"/>
              </a:tabLst>
            </a:pPr>
            <a:r>
              <a:rPr lang="en-US" sz="2400" dirty="0" smtClean="0">
                <a:solidFill>
                  <a:prstClr val="white"/>
                </a:solidFill>
              </a:rPr>
              <a:t>Publications</a:t>
            </a:r>
          </a:p>
          <a:p>
            <a:pPr marL="0" indent="0">
              <a:tabLst>
                <a:tab pos="2003425" algn="l"/>
                <a:tab pos="3944938" algn="l"/>
                <a:tab pos="5826125" algn="l"/>
              </a:tabLst>
            </a:pPr>
            <a:r>
              <a:rPr lang="en-US" sz="2400" dirty="0">
                <a:solidFill>
                  <a:prstClr val="white"/>
                </a:solidFill>
              </a:rPr>
              <a:t>Awards</a:t>
            </a:r>
          </a:p>
          <a:p>
            <a:pPr marL="0" indent="0">
              <a:tabLst>
                <a:tab pos="2003425" algn="l"/>
                <a:tab pos="3944938" algn="l"/>
                <a:tab pos="5826125" algn="l"/>
              </a:tabLst>
            </a:pPr>
            <a:r>
              <a:rPr lang="en-US" sz="2400" dirty="0" smtClean="0">
                <a:solidFill>
                  <a:prstClr val="white"/>
                </a:solidFill>
              </a:rPr>
              <a:t>Associations</a:t>
            </a:r>
          </a:p>
          <a:p>
            <a:pPr marL="0" indent="0">
              <a:tabLst>
                <a:tab pos="2003425" algn="l"/>
                <a:tab pos="3944938" algn="l"/>
                <a:tab pos="5826125" algn="l"/>
              </a:tabLst>
            </a:pPr>
            <a:r>
              <a:rPr lang="en-US" sz="2400" dirty="0" smtClean="0">
                <a:solidFill>
                  <a:prstClr val="white"/>
                </a:solidFill>
              </a:rPr>
              <a:t>Credit score</a:t>
            </a:r>
          </a:p>
          <a:p>
            <a:pPr marL="0" indent="0">
              <a:tabLst>
                <a:tab pos="2003425" algn="l"/>
                <a:tab pos="3944938" algn="l"/>
                <a:tab pos="5826125" algn="l"/>
              </a:tabLst>
            </a:pPr>
            <a:r>
              <a:rPr lang="en-US" sz="2400" dirty="0" smtClean="0">
                <a:solidFill>
                  <a:prstClr val="white"/>
                </a:solidFill>
              </a:rPr>
              <a:t>Loans</a:t>
            </a:r>
          </a:p>
          <a:p>
            <a:pPr marL="0" indent="0">
              <a:tabLst>
                <a:tab pos="2003425" algn="l"/>
                <a:tab pos="3944938" algn="l"/>
                <a:tab pos="5826125" algn="l"/>
              </a:tabLst>
            </a:pPr>
            <a:r>
              <a:rPr lang="en-US" sz="2400" dirty="0" smtClean="0">
                <a:solidFill>
                  <a:prstClr val="white"/>
                </a:solidFill>
              </a:rPr>
              <a:t>Divorce</a:t>
            </a:r>
          </a:p>
          <a:p>
            <a:pPr marL="0" indent="0">
              <a:tabLst>
                <a:tab pos="2003425" algn="l"/>
                <a:tab pos="3944938" algn="l"/>
                <a:tab pos="5826125" algn="l"/>
              </a:tabLst>
            </a:pPr>
            <a:r>
              <a:rPr lang="en-US" sz="2400" dirty="0" smtClean="0">
                <a:solidFill>
                  <a:prstClr val="white"/>
                </a:solidFill>
              </a:rPr>
              <a:t>etc.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73137" y="1972376"/>
            <a:ext cx="1737305" cy="4199824"/>
          </a:xfrm>
          <a:prstGeom prst="rect">
            <a:avLst/>
          </a:prstGeom>
          <a:solidFill>
            <a:schemeClr val="accent3">
              <a:lumMod val="75000"/>
            </a:schemeClr>
          </a:solidFill>
          <a:ln w="41275">
            <a:noFill/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914210"/>
            <a:r>
              <a:rPr lang="en-US" sz="6000" dirty="0" smtClean="0">
                <a:solidFill>
                  <a:prstClr val="white"/>
                </a:solidFill>
              </a:rPr>
              <a:t>History</a:t>
            </a:r>
            <a:endParaRPr lang="en-US" sz="6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72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758223" y="986138"/>
            <a:ext cx="2138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2400" b="1" u="sng" dirty="0" smtClean="0">
                <a:solidFill>
                  <a:prstClr val="white"/>
                </a:solidFill>
              </a:rPr>
              <a:t>What They Like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33046" y="76203"/>
            <a:ext cx="5471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3600" b="1" dirty="0" smtClean="0">
                <a:solidFill>
                  <a:prstClr val="white"/>
                </a:solidFill>
              </a:rPr>
              <a:t>A Customer Data Taxonomy</a:t>
            </a: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7505157" y="1230492"/>
            <a:ext cx="3961368" cy="4373563"/>
          </a:xfrm>
          <a:prstGeom prst="rect">
            <a:avLst/>
          </a:prstGeom>
        </p:spPr>
        <p:txBody>
          <a:bodyPr vert="horz" lIns="91409" tIns="45705" rIns="91409" bIns="45705" rtlCol="0">
            <a:noAutofit/>
          </a:bodyPr>
          <a:lstStyle>
            <a:lvl1pPr marL="342784" indent="-342784" algn="l" defTabSz="914097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04" indent="-285655" algn="l" defTabSz="914097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619" indent="-228525" algn="l" defTabSz="914097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672" indent="-228525" algn="l" defTabSz="91409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17" indent="-228525" algn="l" defTabSz="91409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766" indent="-228525" algn="l" defTabSz="91409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814" indent="-228525" algn="l" defTabSz="91409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863" indent="-228525" algn="l" defTabSz="91409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11" indent="-228525" algn="l" defTabSz="91409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tabLst>
                <a:tab pos="2003425" algn="l"/>
                <a:tab pos="3944938" algn="l"/>
                <a:tab pos="5826125" algn="l"/>
              </a:tabLst>
            </a:pPr>
            <a:r>
              <a:rPr lang="en-US" sz="2400" dirty="0" smtClean="0">
                <a:solidFill>
                  <a:prstClr val="white"/>
                </a:solidFill>
              </a:rPr>
              <a:t>Preferences</a:t>
            </a:r>
          </a:p>
          <a:p>
            <a:pPr marL="0" indent="0">
              <a:tabLst>
                <a:tab pos="2003425" algn="l"/>
                <a:tab pos="3944938" algn="l"/>
                <a:tab pos="5826125" algn="l"/>
              </a:tabLst>
            </a:pPr>
            <a:r>
              <a:rPr lang="en-US" sz="2400" dirty="0" smtClean="0">
                <a:solidFill>
                  <a:prstClr val="white"/>
                </a:solidFill>
              </a:rPr>
              <a:t>Settings</a:t>
            </a:r>
          </a:p>
          <a:p>
            <a:pPr marL="0" indent="0">
              <a:tabLst>
                <a:tab pos="2003425" algn="l"/>
                <a:tab pos="3944938" algn="l"/>
                <a:tab pos="5826125" algn="l"/>
              </a:tabLst>
            </a:pPr>
            <a:r>
              <a:rPr lang="en-US" sz="2400" dirty="0" smtClean="0">
                <a:solidFill>
                  <a:prstClr val="white"/>
                </a:solidFill>
              </a:rPr>
              <a:t>Avocations</a:t>
            </a:r>
          </a:p>
          <a:p>
            <a:pPr marL="0" indent="0">
              <a:tabLst>
                <a:tab pos="2003425" algn="l"/>
                <a:tab pos="3944938" algn="l"/>
                <a:tab pos="5826125" algn="l"/>
              </a:tabLst>
            </a:pPr>
            <a:r>
              <a:rPr lang="en-US" sz="2400" dirty="0" smtClean="0">
                <a:solidFill>
                  <a:prstClr val="white"/>
                </a:solidFill>
              </a:rPr>
              <a:t>Political Party</a:t>
            </a:r>
          </a:p>
          <a:p>
            <a:pPr marL="0" indent="0">
              <a:tabLst>
                <a:tab pos="2003425" algn="l"/>
                <a:tab pos="3944938" algn="l"/>
                <a:tab pos="5826125" algn="l"/>
              </a:tabLst>
            </a:pPr>
            <a:r>
              <a:rPr lang="en-US" sz="2400" dirty="0" smtClean="0">
                <a:solidFill>
                  <a:prstClr val="white"/>
                </a:solidFill>
              </a:rPr>
              <a:t>Social Likes</a:t>
            </a:r>
          </a:p>
          <a:p>
            <a:pPr marL="0" indent="0">
              <a:tabLst>
                <a:tab pos="2003425" algn="l"/>
                <a:tab pos="3944938" algn="l"/>
                <a:tab pos="5826125" algn="l"/>
              </a:tabLst>
            </a:pPr>
            <a:r>
              <a:rPr lang="en-US" sz="2400" dirty="0" smtClean="0">
                <a:solidFill>
                  <a:prstClr val="white"/>
                </a:solidFill>
              </a:rPr>
              <a:t>Entertainment</a:t>
            </a:r>
          </a:p>
          <a:p>
            <a:pPr marL="0" indent="0">
              <a:tabLst>
                <a:tab pos="2003425" algn="l"/>
                <a:tab pos="3944938" algn="l"/>
                <a:tab pos="5826125" algn="l"/>
              </a:tabLst>
            </a:pPr>
            <a:r>
              <a:rPr lang="en-US" sz="2400" dirty="0">
                <a:solidFill>
                  <a:prstClr val="white"/>
                </a:solidFill>
              </a:rPr>
              <a:t>Hobbies</a:t>
            </a:r>
            <a:endParaRPr lang="en-US" sz="2400" dirty="0" smtClean="0">
              <a:solidFill>
                <a:prstClr val="white"/>
              </a:solidFill>
            </a:endParaRPr>
          </a:p>
          <a:p>
            <a:pPr marL="0" indent="0">
              <a:tabLst>
                <a:tab pos="2003425" algn="l"/>
                <a:tab pos="3944938" algn="l"/>
                <a:tab pos="5826125" algn="l"/>
              </a:tabLst>
            </a:pPr>
            <a:r>
              <a:rPr lang="en-US" sz="2400" dirty="0" smtClean="0">
                <a:solidFill>
                  <a:prstClr val="white"/>
                </a:solidFill>
              </a:rPr>
              <a:t>News feeds</a:t>
            </a:r>
          </a:p>
          <a:p>
            <a:pPr marL="0" indent="0">
              <a:tabLst>
                <a:tab pos="2003425" algn="l"/>
                <a:tab pos="3944938" algn="l"/>
                <a:tab pos="5826125" algn="l"/>
              </a:tabLst>
            </a:pPr>
            <a:r>
              <a:rPr lang="en-US" sz="2400" dirty="0" smtClean="0">
                <a:solidFill>
                  <a:prstClr val="white"/>
                </a:solidFill>
              </a:rPr>
              <a:t>Browser history</a:t>
            </a:r>
          </a:p>
          <a:p>
            <a:pPr marL="0" indent="0">
              <a:tabLst>
                <a:tab pos="2003425" algn="l"/>
                <a:tab pos="3944938" algn="l"/>
                <a:tab pos="5826125" algn="l"/>
              </a:tabLst>
            </a:pPr>
            <a:r>
              <a:rPr lang="en-US" sz="2400" dirty="0" smtClean="0">
                <a:solidFill>
                  <a:prstClr val="white"/>
                </a:solidFill>
              </a:rPr>
              <a:t>Brand affinity</a:t>
            </a:r>
            <a:endParaRPr lang="en-US" sz="2400" dirty="0">
              <a:solidFill>
                <a:prstClr val="white"/>
              </a:solidFill>
            </a:endParaRPr>
          </a:p>
          <a:p>
            <a:pPr marL="0" indent="0">
              <a:tabLst>
                <a:tab pos="2003425" algn="l"/>
                <a:tab pos="3944938" algn="l"/>
                <a:tab pos="5826125" algn="l"/>
              </a:tabLst>
            </a:pPr>
            <a:r>
              <a:rPr lang="en-US" sz="2400" dirty="0" smtClean="0">
                <a:solidFill>
                  <a:prstClr val="white"/>
                </a:solidFill>
              </a:rPr>
              <a:t>etc.</a:t>
            </a:r>
          </a:p>
        </p:txBody>
      </p:sp>
      <p:sp>
        <p:nvSpPr>
          <p:cNvPr id="6" name="Rectangle 5"/>
          <p:cNvSpPr/>
          <p:nvPr/>
        </p:nvSpPr>
        <p:spPr>
          <a:xfrm>
            <a:off x="4241551" y="1972376"/>
            <a:ext cx="1737305" cy="4199824"/>
          </a:xfrm>
          <a:prstGeom prst="rect">
            <a:avLst/>
          </a:prstGeom>
          <a:solidFill>
            <a:schemeClr val="accent4">
              <a:lumMod val="75000"/>
            </a:schemeClr>
          </a:solidFill>
          <a:ln w="41275">
            <a:noFill/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914210"/>
            <a:r>
              <a:rPr lang="en-US" sz="6000" dirty="0" smtClean="0">
                <a:solidFill>
                  <a:prstClr val="white"/>
                </a:solidFill>
              </a:rPr>
              <a:t>Proclivities</a:t>
            </a:r>
            <a:endParaRPr lang="en-US" sz="6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05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789692" y="1371603"/>
            <a:ext cx="2279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2400" b="1" u="sng" dirty="0" smtClean="0">
                <a:solidFill>
                  <a:prstClr val="white"/>
                </a:solidFill>
              </a:rPr>
              <a:t>What They Have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33046" y="76203"/>
            <a:ext cx="5471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3600" b="1" dirty="0" smtClean="0">
                <a:solidFill>
                  <a:prstClr val="white"/>
                </a:solidFill>
              </a:rPr>
              <a:t>A Customer Data Taxonomy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2133045" y="1299868"/>
            <a:ext cx="3047206" cy="4719935"/>
          </a:xfrm>
          <a:prstGeom prst="rect">
            <a:avLst/>
          </a:prstGeom>
        </p:spPr>
        <p:txBody>
          <a:bodyPr vert="horz" lIns="91409" tIns="45705" rIns="91409" bIns="45705" rtlCol="0">
            <a:noAutofit/>
          </a:bodyPr>
          <a:lstStyle>
            <a:lvl1pPr marL="342784" indent="-342784" algn="l" defTabSz="914097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04" indent="-285655" algn="l" defTabSz="914097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619" indent="-228525" algn="l" defTabSz="914097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672" indent="-228525" algn="l" defTabSz="91409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17" indent="-228525" algn="l" defTabSz="91409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766" indent="-228525" algn="l" defTabSz="91409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814" indent="-228525" algn="l" defTabSz="91409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863" indent="-228525" algn="l" defTabSz="91409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11" indent="-228525" algn="l" defTabSz="91409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tabLst>
                <a:tab pos="2003425" algn="l"/>
                <a:tab pos="3944938" algn="l"/>
                <a:tab pos="5826125" algn="l"/>
              </a:tabLst>
            </a:pPr>
            <a:r>
              <a:rPr lang="en-US" sz="2400" dirty="0" smtClean="0">
                <a:solidFill>
                  <a:prstClr val="white"/>
                </a:solidFill>
              </a:rPr>
              <a:t>Income</a:t>
            </a:r>
          </a:p>
          <a:p>
            <a:r>
              <a:rPr lang="en-US" sz="2400" dirty="0" smtClean="0">
                <a:solidFill>
                  <a:prstClr val="white"/>
                </a:solidFill>
              </a:rPr>
              <a:t>Home</a:t>
            </a:r>
          </a:p>
          <a:p>
            <a:r>
              <a:rPr lang="en-US" sz="2400" dirty="0" smtClean="0">
                <a:solidFill>
                  <a:prstClr val="white"/>
                </a:solidFill>
              </a:rPr>
              <a:t>Cars</a:t>
            </a:r>
          </a:p>
          <a:p>
            <a:r>
              <a:rPr lang="en-US" sz="2400" dirty="0">
                <a:solidFill>
                  <a:prstClr val="white"/>
                </a:solidFill>
              </a:rPr>
              <a:t>Devices</a:t>
            </a:r>
          </a:p>
          <a:p>
            <a:r>
              <a:rPr lang="en-US" sz="2400" dirty="0" smtClean="0">
                <a:solidFill>
                  <a:prstClr val="white"/>
                </a:solidFill>
              </a:rPr>
              <a:t>Clothing</a:t>
            </a:r>
          </a:p>
          <a:p>
            <a:r>
              <a:rPr lang="en-US" sz="2400" dirty="0" smtClean="0">
                <a:solidFill>
                  <a:prstClr val="white"/>
                </a:solidFill>
              </a:rPr>
              <a:t>Jewelry</a:t>
            </a:r>
          </a:p>
          <a:p>
            <a:r>
              <a:rPr lang="en-US" sz="2400" dirty="0" smtClean="0">
                <a:solidFill>
                  <a:prstClr val="white"/>
                </a:solidFill>
              </a:rPr>
              <a:t>Investments</a:t>
            </a:r>
          </a:p>
          <a:p>
            <a:r>
              <a:rPr lang="en-US" sz="2400" dirty="0" smtClean="0">
                <a:solidFill>
                  <a:prstClr val="white"/>
                </a:solidFill>
              </a:rPr>
              <a:t>Memberships</a:t>
            </a:r>
          </a:p>
          <a:p>
            <a:r>
              <a:rPr lang="en-US" sz="2400" dirty="0" smtClean="0">
                <a:solidFill>
                  <a:prstClr val="white"/>
                </a:solidFill>
              </a:rPr>
              <a:t>Collections</a:t>
            </a:r>
          </a:p>
          <a:p>
            <a:r>
              <a:rPr lang="en-US" sz="2400" dirty="0" smtClean="0">
                <a:solidFill>
                  <a:prstClr val="white"/>
                </a:solidFill>
              </a:rPr>
              <a:t>Relationships</a:t>
            </a:r>
            <a:endParaRPr lang="en-US" sz="2400" dirty="0">
              <a:solidFill>
                <a:prstClr val="white"/>
              </a:solidFill>
            </a:endParaRPr>
          </a:p>
          <a:p>
            <a:r>
              <a:rPr lang="en-US" sz="2400" dirty="0" smtClean="0">
                <a:solidFill>
                  <a:prstClr val="white"/>
                </a:solidFill>
              </a:rPr>
              <a:t>etc.</a:t>
            </a:r>
          </a:p>
        </p:txBody>
      </p:sp>
      <p:sp>
        <p:nvSpPr>
          <p:cNvPr id="6" name="Rectangle 5"/>
          <p:cNvSpPr/>
          <p:nvPr/>
        </p:nvSpPr>
        <p:spPr>
          <a:xfrm>
            <a:off x="6209966" y="1972376"/>
            <a:ext cx="1737305" cy="419982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41275">
            <a:noFill/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914210"/>
            <a:r>
              <a:rPr lang="en-US" sz="6000" dirty="0" smtClean="0">
                <a:solidFill>
                  <a:prstClr val="white"/>
                </a:solidFill>
              </a:rPr>
              <a:t>Possessions</a:t>
            </a:r>
            <a:endParaRPr lang="en-US" sz="6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26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7821163" y="986138"/>
            <a:ext cx="1998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2400" b="1" u="sng" dirty="0" smtClean="0">
                <a:solidFill>
                  <a:prstClr val="white"/>
                </a:solidFill>
              </a:rPr>
              <a:t>What They Do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33046" y="76203"/>
            <a:ext cx="5471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3600" b="1" dirty="0" smtClean="0">
                <a:solidFill>
                  <a:prstClr val="white"/>
                </a:solidFill>
              </a:rPr>
              <a:t>A Customer Data Taxonomy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2133044" y="1295403"/>
            <a:ext cx="2945633" cy="3763963"/>
          </a:xfrm>
          <a:prstGeom prst="rect">
            <a:avLst/>
          </a:prstGeom>
        </p:spPr>
        <p:txBody>
          <a:bodyPr vert="horz" lIns="91409" tIns="45705" rIns="91409" bIns="45705" rtlCol="0">
            <a:noAutofit/>
          </a:bodyPr>
          <a:lstStyle>
            <a:lvl1pPr marL="342784" indent="-342784" algn="l" defTabSz="914097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04" indent="-285655" algn="l" defTabSz="914097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619" indent="-228525" algn="l" defTabSz="914097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672" indent="-228525" algn="l" defTabSz="91409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17" indent="-228525" algn="l" defTabSz="91409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766" indent="-228525" algn="l" defTabSz="91409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814" indent="-228525" algn="l" defTabSz="91409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863" indent="-228525" algn="l" defTabSz="91409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11" indent="-228525" algn="l" defTabSz="91409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tabLst>
                <a:tab pos="2003425" algn="l"/>
                <a:tab pos="3944938" algn="l"/>
                <a:tab pos="5826125" algn="l"/>
              </a:tabLst>
            </a:pPr>
            <a:r>
              <a:rPr lang="en-US" sz="2400" dirty="0" smtClean="0">
                <a:solidFill>
                  <a:prstClr val="white"/>
                </a:solidFill>
              </a:rPr>
              <a:t>Keystrokes</a:t>
            </a:r>
          </a:p>
          <a:p>
            <a:pPr marL="0" indent="0">
              <a:tabLst>
                <a:tab pos="2003425" algn="l"/>
                <a:tab pos="3944938" algn="l"/>
                <a:tab pos="5826125" algn="l"/>
              </a:tabLst>
            </a:pPr>
            <a:r>
              <a:rPr lang="en-US" sz="2400" dirty="0" smtClean="0">
                <a:solidFill>
                  <a:prstClr val="white"/>
                </a:solidFill>
              </a:rPr>
              <a:t>Gestures</a:t>
            </a:r>
          </a:p>
          <a:p>
            <a:pPr marL="0" indent="0">
              <a:tabLst>
                <a:tab pos="2003425" algn="l"/>
                <a:tab pos="3944938" algn="l"/>
                <a:tab pos="5826125" algn="l"/>
              </a:tabLst>
            </a:pPr>
            <a:r>
              <a:rPr lang="en-US" sz="2400" dirty="0" smtClean="0">
                <a:solidFill>
                  <a:prstClr val="white"/>
                </a:solidFill>
              </a:rPr>
              <a:t>Eye tracking</a:t>
            </a:r>
          </a:p>
          <a:p>
            <a:pPr marL="0" indent="0">
              <a:tabLst>
                <a:tab pos="2003425" algn="l"/>
                <a:tab pos="3944938" algn="l"/>
                <a:tab pos="5826125" algn="l"/>
              </a:tabLst>
            </a:pPr>
            <a:r>
              <a:rPr lang="en-US" sz="2400" dirty="0" smtClean="0">
                <a:solidFill>
                  <a:prstClr val="white"/>
                </a:solidFill>
              </a:rPr>
              <a:t>Day part</a:t>
            </a:r>
          </a:p>
          <a:p>
            <a:pPr marL="0" indent="0">
              <a:tabLst>
                <a:tab pos="2003425" algn="l"/>
                <a:tab pos="3944938" algn="l"/>
                <a:tab pos="5826125" algn="l"/>
              </a:tabLst>
            </a:pPr>
            <a:r>
              <a:rPr lang="en-US" sz="2400" dirty="0" smtClean="0">
                <a:solidFill>
                  <a:prstClr val="white"/>
                </a:solidFill>
              </a:rPr>
              <a:t>Location</a:t>
            </a:r>
          </a:p>
          <a:p>
            <a:pPr marL="0" indent="0">
              <a:tabLst>
                <a:tab pos="2003425" algn="l"/>
                <a:tab pos="3944938" algn="l"/>
                <a:tab pos="5826125" algn="l"/>
              </a:tabLst>
            </a:pPr>
            <a:r>
              <a:rPr lang="en-US" sz="2400" dirty="0" smtClean="0">
                <a:solidFill>
                  <a:prstClr val="white"/>
                </a:solidFill>
              </a:rPr>
              <a:t>Social posts</a:t>
            </a:r>
          </a:p>
          <a:p>
            <a:pPr marL="0" indent="0">
              <a:tabLst>
                <a:tab pos="2003425" algn="l"/>
                <a:tab pos="3944938" algn="l"/>
                <a:tab pos="5826125" algn="l"/>
              </a:tabLst>
            </a:pPr>
            <a:r>
              <a:rPr lang="en-US" sz="2400" dirty="0">
                <a:solidFill>
                  <a:prstClr val="white"/>
                </a:solidFill>
              </a:rPr>
              <a:t>Dining </a:t>
            </a:r>
            <a:r>
              <a:rPr lang="en-US" sz="2400" dirty="0" smtClean="0">
                <a:solidFill>
                  <a:prstClr val="white"/>
                </a:solidFill>
              </a:rPr>
              <a:t>out</a:t>
            </a:r>
          </a:p>
          <a:p>
            <a:pPr marL="0" indent="0">
              <a:tabLst>
                <a:tab pos="2003425" algn="l"/>
                <a:tab pos="3944938" algn="l"/>
                <a:tab pos="5826125" algn="l"/>
              </a:tabLst>
            </a:pPr>
            <a:r>
              <a:rPr lang="en-US" sz="2400" dirty="0" smtClean="0">
                <a:solidFill>
                  <a:prstClr val="white"/>
                </a:solidFill>
              </a:rPr>
              <a:t>Purchases</a:t>
            </a:r>
          </a:p>
          <a:p>
            <a:pPr marL="0" indent="0">
              <a:tabLst>
                <a:tab pos="2003425" algn="l"/>
                <a:tab pos="3944938" algn="l"/>
                <a:tab pos="5826125" algn="l"/>
              </a:tabLst>
            </a:pPr>
            <a:r>
              <a:rPr lang="en-US" sz="2400" dirty="0" smtClean="0">
                <a:solidFill>
                  <a:prstClr val="white"/>
                </a:solidFill>
              </a:rPr>
              <a:t>Commute</a:t>
            </a:r>
          </a:p>
          <a:p>
            <a:pPr marL="0" indent="0">
              <a:tabLst>
                <a:tab pos="2003425" algn="l"/>
                <a:tab pos="3944938" algn="l"/>
                <a:tab pos="5826125" algn="l"/>
              </a:tabLst>
            </a:pPr>
            <a:r>
              <a:rPr lang="en-US" sz="2400" dirty="0" smtClean="0">
                <a:solidFill>
                  <a:prstClr val="white"/>
                </a:solidFill>
              </a:rPr>
              <a:t>TV viewing</a:t>
            </a:r>
          </a:p>
          <a:p>
            <a:pPr marL="0" indent="0">
              <a:tabLst>
                <a:tab pos="2003425" algn="l"/>
                <a:tab pos="3944938" algn="l"/>
                <a:tab pos="5826125" algn="l"/>
              </a:tabLst>
            </a:pPr>
            <a:r>
              <a:rPr lang="en-US" sz="2400" dirty="0" smtClean="0">
                <a:solidFill>
                  <a:prstClr val="white"/>
                </a:solidFill>
              </a:rPr>
              <a:t>etc.</a:t>
            </a:r>
            <a:endParaRPr lang="en-US" sz="2400" dirty="0">
              <a:solidFill>
                <a:prstClr val="white"/>
              </a:solidFill>
            </a:endParaRPr>
          </a:p>
          <a:p>
            <a:pPr marL="0" indent="0">
              <a:tabLst>
                <a:tab pos="2003425" algn="l"/>
                <a:tab pos="3944938" algn="l"/>
                <a:tab pos="5826125" algn="l"/>
              </a:tabLst>
            </a:pPr>
            <a:endParaRPr lang="en-US" sz="2400" dirty="0">
              <a:solidFill>
                <a:prstClr val="white"/>
              </a:solidFill>
            </a:endParaRPr>
          </a:p>
          <a:p>
            <a:pPr marL="0" indent="0">
              <a:tabLst>
                <a:tab pos="2003425" algn="l"/>
                <a:tab pos="3944938" algn="l"/>
                <a:tab pos="5826125" algn="l"/>
              </a:tabLst>
            </a:pPr>
            <a:endParaRPr lang="en-US" sz="2400" dirty="0" smtClean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78383" y="1972376"/>
            <a:ext cx="1737305" cy="4199824"/>
          </a:xfrm>
          <a:prstGeom prst="rect">
            <a:avLst/>
          </a:prstGeom>
          <a:solidFill>
            <a:schemeClr val="accent6">
              <a:lumMod val="50000"/>
            </a:schemeClr>
          </a:solidFill>
          <a:ln w="41275">
            <a:noFill/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914210"/>
            <a:r>
              <a:rPr lang="en-US" sz="6000" dirty="0" smtClean="0">
                <a:solidFill>
                  <a:prstClr val="white"/>
                </a:solidFill>
              </a:rPr>
              <a:t>Activities</a:t>
            </a:r>
            <a:endParaRPr lang="en-US" sz="6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50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9344766" y="1371603"/>
            <a:ext cx="2049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2400" b="1" u="sng" dirty="0" smtClean="0">
                <a:solidFill>
                  <a:prstClr val="white"/>
                </a:solidFill>
              </a:rPr>
              <a:t>How They Feel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33046" y="76203"/>
            <a:ext cx="5471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3600" b="1" dirty="0" smtClean="0">
                <a:solidFill>
                  <a:prstClr val="white"/>
                </a:solidFill>
              </a:rPr>
              <a:t>A Customer Data Taxonomy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2133044" y="1295400"/>
            <a:ext cx="6094413" cy="4876800"/>
          </a:xfrm>
          <a:prstGeom prst="rect">
            <a:avLst/>
          </a:prstGeom>
        </p:spPr>
        <p:txBody>
          <a:bodyPr vert="horz" lIns="91409" tIns="45705" rIns="91409" bIns="45705" rtlCol="0">
            <a:noAutofit/>
          </a:bodyPr>
          <a:lstStyle>
            <a:lvl1pPr marL="342784" indent="-342784" algn="l" defTabSz="914097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04" indent="-285655" algn="l" defTabSz="914097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619" indent="-228525" algn="l" defTabSz="914097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672" indent="-228525" algn="l" defTabSz="91409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17" indent="-228525" algn="l" defTabSz="91409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766" indent="-228525" algn="l" defTabSz="91409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814" indent="-228525" algn="l" defTabSz="91409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863" indent="-228525" algn="l" defTabSz="91409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11" indent="-228525" algn="l" defTabSz="91409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tabLst>
                <a:tab pos="2003425" algn="l"/>
                <a:tab pos="3944938" algn="l"/>
                <a:tab pos="5826125" algn="l"/>
              </a:tabLst>
            </a:pPr>
            <a:r>
              <a:rPr lang="en-US" sz="2400" dirty="0" smtClean="0">
                <a:solidFill>
                  <a:prstClr val="white"/>
                </a:solidFill>
              </a:rPr>
              <a:t>Religion</a:t>
            </a:r>
          </a:p>
          <a:p>
            <a:pPr marL="0" indent="0">
              <a:tabLst>
                <a:tab pos="2003425" algn="l"/>
                <a:tab pos="3944938" algn="l"/>
                <a:tab pos="5826125" algn="l"/>
              </a:tabLst>
            </a:pPr>
            <a:r>
              <a:rPr lang="en-US" sz="2400" dirty="0" smtClean="0">
                <a:solidFill>
                  <a:prstClr val="white"/>
                </a:solidFill>
              </a:rPr>
              <a:t>Values</a:t>
            </a:r>
          </a:p>
          <a:p>
            <a:pPr marL="0" indent="0">
              <a:tabLst>
                <a:tab pos="2003425" algn="l"/>
                <a:tab pos="3944938" algn="l"/>
                <a:tab pos="5826125" algn="l"/>
              </a:tabLst>
            </a:pPr>
            <a:r>
              <a:rPr lang="en-US" sz="2400" dirty="0">
                <a:solidFill>
                  <a:prstClr val="white"/>
                </a:solidFill>
              </a:rPr>
              <a:t>Donations</a:t>
            </a:r>
          </a:p>
          <a:p>
            <a:pPr marL="0" indent="0">
              <a:tabLst>
                <a:tab pos="2003425" algn="l"/>
                <a:tab pos="3944938" algn="l"/>
                <a:tab pos="5826125" algn="l"/>
              </a:tabLst>
            </a:pPr>
            <a:r>
              <a:rPr lang="en-US" sz="2400" dirty="0" smtClean="0">
                <a:solidFill>
                  <a:prstClr val="white"/>
                </a:solidFill>
              </a:rPr>
              <a:t>Skepticism / Altruism </a:t>
            </a:r>
            <a:endParaRPr lang="en-US" sz="2400" dirty="0">
              <a:solidFill>
                <a:prstClr val="white"/>
              </a:solidFill>
            </a:endParaRPr>
          </a:p>
          <a:p>
            <a:pPr marL="0" indent="0">
              <a:tabLst>
                <a:tab pos="2003425" algn="l"/>
                <a:tab pos="3944938" algn="l"/>
                <a:tab pos="5826125" algn="l"/>
              </a:tabLst>
            </a:pPr>
            <a:r>
              <a:rPr lang="en-US" sz="2400" dirty="0" smtClean="0">
                <a:solidFill>
                  <a:prstClr val="white"/>
                </a:solidFill>
              </a:rPr>
              <a:t>Introvert / Extrovert</a:t>
            </a:r>
          </a:p>
          <a:p>
            <a:pPr marL="0" indent="0">
              <a:tabLst>
                <a:tab pos="2003425" algn="l"/>
                <a:tab pos="3944938" algn="l"/>
                <a:tab pos="5826125" algn="l"/>
              </a:tabLst>
            </a:pPr>
            <a:r>
              <a:rPr lang="en-US" sz="2400" dirty="0">
                <a:solidFill>
                  <a:prstClr val="white"/>
                </a:solidFill>
              </a:rPr>
              <a:t>Generous / Miserly</a:t>
            </a:r>
            <a:endParaRPr lang="en-US" sz="2400" dirty="0" smtClean="0">
              <a:solidFill>
                <a:prstClr val="white"/>
              </a:solidFill>
            </a:endParaRPr>
          </a:p>
          <a:p>
            <a:pPr marL="0" indent="0">
              <a:tabLst>
                <a:tab pos="2003425" algn="l"/>
                <a:tab pos="3944938" algn="l"/>
                <a:tab pos="5826125" algn="l"/>
              </a:tabLst>
            </a:pPr>
            <a:r>
              <a:rPr lang="en-US" sz="2400" dirty="0" smtClean="0">
                <a:solidFill>
                  <a:prstClr val="white"/>
                </a:solidFill>
              </a:rPr>
              <a:t>Adaptive / Inflexible</a:t>
            </a:r>
          </a:p>
          <a:p>
            <a:pPr marL="0" indent="0">
              <a:tabLst>
                <a:tab pos="2003425" algn="l"/>
                <a:tab pos="3944938" algn="l"/>
                <a:tab pos="5826125" algn="l"/>
              </a:tabLst>
            </a:pPr>
            <a:r>
              <a:rPr lang="en-US" sz="2400" dirty="0" smtClean="0">
                <a:solidFill>
                  <a:prstClr val="white"/>
                </a:solidFill>
              </a:rPr>
              <a:t>Aggressive / Passive</a:t>
            </a:r>
          </a:p>
          <a:p>
            <a:pPr marL="0" indent="0">
              <a:tabLst>
                <a:tab pos="2003425" algn="l"/>
                <a:tab pos="3944938" algn="l"/>
                <a:tab pos="5826125" algn="l"/>
              </a:tabLst>
            </a:pPr>
            <a:r>
              <a:rPr lang="en-US" sz="2400" dirty="0" smtClean="0">
                <a:solidFill>
                  <a:prstClr val="white"/>
                </a:solidFill>
              </a:rPr>
              <a:t>Opinion</a:t>
            </a:r>
            <a:endParaRPr lang="en-US" sz="2400" dirty="0">
              <a:solidFill>
                <a:prstClr val="white"/>
              </a:solidFill>
            </a:endParaRPr>
          </a:p>
          <a:p>
            <a:pPr marL="0" indent="0">
              <a:tabLst>
                <a:tab pos="2003425" algn="l"/>
                <a:tab pos="3944938" algn="l"/>
                <a:tab pos="5826125" algn="l"/>
              </a:tabLst>
            </a:pPr>
            <a:r>
              <a:rPr lang="en-US" sz="2400" dirty="0" smtClean="0">
                <a:solidFill>
                  <a:prstClr val="white"/>
                </a:solidFill>
              </a:rPr>
              <a:t>Mood</a:t>
            </a:r>
          </a:p>
          <a:p>
            <a:pPr marL="0" indent="0">
              <a:tabLst>
                <a:tab pos="2003425" algn="l"/>
                <a:tab pos="3944938" algn="l"/>
                <a:tab pos="5826125" algn="l"/>
              </a:tabLst>
            </a:pPr>
            <a:r>
              <a:rPr lang="en-US" sz="2400" dirty="0" smtClean="0">
                <a:solidFill>
                  <a:prstClr val="white"/>
                </a:solidFill>
              </a:rPr>
              <a:t>etc.</a:t>
            </a:r>
            <a:endParaRPr lang="en-US" sz="2400" dirty="0">
              <a:solidFill>
                <a:prstClr val="white"/>
              </a:solidFill>
            </a:endParaRPr>
          </a:p>
          <a:p>
            <a:pPr marL="0" indent="0">
              <a:tabLst>
                <a:tab pos="2003425" algn="l"/>
                <a:tab pos="3944938" algn="l"/>
                <a:tab pos="5826125" algn="l"/>
              </a:tabLst>
            </a:pPr>
            <a:endParaRPr lang="en-US" sz="2400" dirty="0">
              <a:solidFill>
                <a:prstClr val="white"/>
              </a:solidFill>
            </a:endParaRPr>
          </a:p>
          <a:p>
            <a:pPr marL="0" indent="0">
              <a:tabLst>
                <a:tab pos="2003425" algn="l"/>
                <a:tab pos="3944938" algn="l"/>
                <a:tab pos="5826125" algn="l"/>
              </a:tabLst>
            </a:pPr>
            <a:endParaRPr lang="en-US" sz="2400" dirty="0" smtClean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146799" y="1972376"/>
            <a:ext cx="1737305" cy="4199824"/>
          </a:xfrm>
          <a:prstGeom prst="rect">
            <a:avLst/>
          </a:prstGeom>
          <a:solidFill>
            <a:schemeClr val="bg2">
              <a:lumMod val="50000"/>
            </a:schemeClr>
          </a:solidFill>
          <a:ln w="41275">
            <a:noFill/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914210"/>
            <a:r>
              <a:rPr lang="en-US" sz="6000" dirty="0" smtClean="0">
                <a:solidFill>
                  <a:prstClr val="white"/>
                </a:solidFill>
              </a:rPr>
              <a:t>Beliefs</a:t>
            </a:r>
            <a:endParaRPr lang="en-US" sz="6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61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0" y="6234125"/>
            <a:ext cx="12188825" cy="14289"/>
          </a:xfrm>
          <a:prstGeom prst="line">
            <a:avLst/>
          </a:prstGeom>
          <a:ln w="12700">
            <a:solidFill>
              <a:schemeClr val="bg1"/>
            </a:solidFill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https://s-media-cache-ak0.pinimg.com/736x/55/5e/5c/555e5cc45d0450ed7f7ea46ccbaa851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8437" y="1685987"/>
            <a:ext cx="6374207" cy="398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427412" y="152980"/>
            <a:ext cx="51712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Einstein Was Wrong</a:t>
            </a:r>
          </a:p>
          <a:p>
            <a:endParaRPr lang="en-US" sz="4800" dirty="0" smtClean="0">
              <a:solidFill>
                <a:schemeClr val="bg1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8143341" y="1550504"/>
            <a:ext cx="2720053" cy="3458817"/>
          </a:xfrm>
          <a:custGeom>
            <a:avLst/>
            <a:gdLst>
              <a:gd name="connsiteX0" fmla="*/ 1215342 w 2720051"/>
              <a:gd name="connsiteY0" fmla="*/ 0 h 1435261"/>
              <a:gd name="connsiteX1" fmla="*/ 1192193 w 2720051"/>
              <a:gd name="connsiteY1" fmla="*/ 358816 h 1435261"/>
              <a:gd name="connsiteX2" fmla="*/ 11575 w 2720051"/>
              <a:gd name="connsiteY2" fmla="*/ 393540 h 1435261"/>
              <a:gd name="connsiteX3" fmla="*/ 0 w 2720051"/>
              <a:gd name="connsiteY3" fmla="*/ 1412112 h 1435261"/>
              <a:gd name="connsiteX4" fmla="*/ 2720051 w 2720051"/>
              <a:gd name="connsiteY4" fmla="*/ 1435261 h 1435261"/>
              <a:gd name="connsiteX5" fmla="*/ 2662178 w 2720051"/>
              <a:gd name="connsiteY5" fmla="*/ 23150 h 1435261"/>
              <a:gd name="connsiteX6" fmla="*/ 1215342 w 2720051"/>
              <a:gd name="connsiteY6" fmla="*/ 0 h 143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20051" h="1435261">
                <a:moveTo>
                  <a:pt x="1215342" y="0"/>
                </a:moveTo>
                <a:lnTo>
                  <a:pt x="1192193" y="358816"/>
                </a:lnTo>
                <a:lnTo>
                  <a:pt x="11575" y="393540"/>
                </a:lnTo>
                <a:lnTo>
                  <a:pt x="0" y="1412112"/>
                </a:lnTo>
                <a:lnTo>
                  <a:pt x="2720051" y="1435261"/>
                </a:lnTo>
                <a:lnTo>
                  <a:pt x="2662178" y="23150"/>
                </a:lnTo>
                <a:lnTo>
                  <a:pt x="1215342" y="0"/>
                </a:lnTo>
                <a:close/>
              </a:path>
            </a:pathLst>
          </a:custGeom>
          <a:solidFill>
            <a:schemeClr val="tx1"/>
          </a:solidFill>
          <a:ln w="412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84707" y="6324614"/>
            <a:ext cx="7643505" cy="461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9" tIns="45705" rIns="91409" bIns="45705">
            <a:spAutoFit/>
          </a:bodyPr>
          <a:lstStyle>
            <a:defPPr>
              <a:defRPr lang="en-US"/>
            </a:defPPr>
            <a:lvl1pPr marL="0" indent="0" eaLnBrk="0" hangingPunct="0">
              <a:spcBef>
                <a:spcPct val="20000"/>
              </a:spcBef>
              <a:buFont typeface="Arial" charset="0"/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indent="0" algn="ctr" eaLnBrk="0" hangingPunct="0">
              <a:spcBef>
                <a:spcPct val="20000"/>
              </a:spcBef>
              <a:buFont typeface="Arial" charset="0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</a:defRPr>
            </a:lvl2pPr>
            <a:lvl3pPr indent="0" algn="ctr" eaLnBrk="0" hangingPunct="0">
              <a:spcBef>
                <a:spcPct val="20000"/>
              </a:spcBef>
              <a:buFont typeface="Arial" charset="0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</a:defRPr>
            </a:lvl3pPr>
            <a:lvl4pPr indent="0" algn="ctr" eaLnBrk="0" hangingPunct="0">
              <a:spcBef>
                <a:spcPct val="20000"/>
              </a:spcBef>
              <a:buFont typeface="Arial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4pPr>
            <a:lvl5pPr indent="0" algn="ctr" eaLnBrk="0" hangingPunct="0">
              <a:spcBef>
                <a:spcPct val="20000"/>
              </a:spcBef>
              <a:buFont typeface="Arial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5pPr>
            <a:lvl6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6pPr>
            <a:lvl7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7pPr>
            <a:lvl8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8pPr>
            <a:lvl9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9pPr>
          </a:lstStyle>
          <a:p>
            <a:pPr defTabSz="914097">
              <a:defRPr/>
            </a:pPr>
            <a:r>
              <a:rPr lang="en-US" sz="2400" dirty="0"/>
              <a:t>Jim Sterne    </a:t>
            </a:r>
            <a:r>
              <a:rPr lang="en-US" sz="2400" dirty="0" smtClean="0"/>
              <a:t>–  </a:t>
            </a:r>
            <a:r>
              <a:rPr lang="en-US" sz="2400" dirty="0"/>
              <a:t>emetrics.org     –     @jimsterne    –    </a:t>
            </a:r>
            <a:r>
              <a:rPr lang="en-US" sz="2400" dirty="0" smtClean="0"/>
              <a:t>#</a:t>
            </a:r>
            <a:r>
              <a:rPr lang="en-US" sz="2400" dirty="0" err="1"/>
              <a:t>spwk</a:t>
            </a:r>
            <a:r>
              <a:rPr lang="en-US" sz="2400" dirty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0422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292" y="986138"/>
            <a:ext cx="1994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2400" b="1" u="sng" dirty="0" smtClean="0">
                <a:solidFill>
                  <a:prstClr val="white"/>
                </a:solidFill>
              </a:rPr>
              <a:t>Who They Are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28324" y="1371603"/>
            <a:ext cx="2073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2400" b="1" u="sng" dirty="0" smtClean="0">
                <a:solidFill>
                  <a:prstClr val="white"/>
                </a:solidFill>
              </a:rPr>
              <a:t>What They Did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58223" y="986138"/>
            <a:ext cx="2138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2400" b="1" u="sng" dirty="0" smtClean="0">
                <a:solidFill>
                  <a:prstClr val="white"/>
                </a:solidFill>
              </a:rPr>
              <a:t>What They Like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89692" y="1371603"/>
            <a:ext cx="2279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2400" b="1" u="sng" dirty="0" smtClean="0">
                <a:solidFill>
                  <a:prstClr val="white"/>
                </a:solidFill>
              </a:rPr>
              <a:t>What They Have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821163" y="986138"/>
            <a:ext cx="1998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2400" b="1" u="sng" dirty="0" smtClean="0">
                <a:solidFill>
                  <a:prstClr val="white"/>
                </a:solidFill>
              </a:rPr>
              <a:t>What They Do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344766" y="1371603"/>
            <a:ext cx="2049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2400" b="1" u="sng" dirty="0" smtClean="0">
                <a:solidFill>
                  <a:prstClr val="white"/>
                </a:solidFill>
              </a:rPr>
              <a:t>How They Feel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33046" y="76203"/>
            <a:ext cx="5471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3600" b="1" dirty="0" smtClean="0">
                <a:solidFill>
                  <a:prstClr val="white"/>
                </a:solidFill>
              </a:rPr>
              <a:t>A Customer Data Taxonomy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4722" y="1973018"/>
            <a:ext cx="1737305" cy="4199824"/>
          </a:xfrm>
          <a:prstGeom prst="rect">
            <a:avLst/>
          </a:prstGeom>
          <a:solidFill>
            <a:schemeClr val="accent2">
              <a:lumMod val="75000"/>
            </a:schemeClr>
          </a:solidFill>
          <a:ln w="41275">
            <a:noFill/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914210"/>
            <a:r>
              <a:rPr lang="en-US" sz="6000" dirty="0" smtClean="0">
                <a:solidFill>
                  <a:prstClr val="white"/>
                </a:solidFill>
              </a:rPr>
              <a:t>Identity</a:t>
            </a:r>
            <a:endParaRPr lang="en-US" sz="6000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73137" y="1972376"/>
            <a:ext cx="1737305" cy="4199824"/>
          </a:xfrm>
          <a:prstGeom prst="rect">
            <a:avLst/>
          </a:prstGeom>
          <a:solidFill>
            <a:schemeClr val="accent3">
              <a:lumMod val="75000"/>
            </a:schemeClr>
          </a:solidFill>
          <a:ln w="41275">
            <a:noFill/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914210"/>
            <a:r>
              <a:rPr lang="en-US" sz="6000" dirty="0" smtClean="0">
                <a:solidFill>
                  <a:prstClr val="white"/>
                </a:solidFill>
              </a:rPr>
              <a:t>History</a:t>
            </a:r>
            <a:endParaRPr lang="en-US" sz="6000" dirty="0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241551" y="1972376"/>
            <a:ext cx="1737305" cy="4199824"/>
          </a:xfrm>
          <a:prstGeom prst="rect">
            <a:avLst/>
          </a:prstGeom>
          <a:solidFill>
            <a:schemeClr val="accent4">
              <a:lumMod val="75000"/>
            </a:schemeClr>
          </a:solidFill>
          <a:ln w="41275">
            <a:noFill/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914210"/>
            <a:r>
              <a:rPr lang="en-US" sz="6000" dirty="0" smtClean="0">
                <a:solidFill>
                  <a:prstClr val="white"/>
                </a:solidFill>
              </a:rPr>
              <a:t>Proclivities</a:t>
            </a:r>
            <a:endParaRPr lang="en-US" sz="6000" dirty="0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209966" y="1972376"/>
            <a:ext cx="1737305" cy="419982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41275">
            <a:noFill/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914210"/>
            <a:r>
              <a:rPr lang="en-US" sz="6000" dirty="0" smtClean="0">
                <a:solidFill>
                  <a:prstClr val="white"/>
                </a:solidFill>
              </a:rPr>
              <a:t>Possessions</a:t>
            </a:r>
            <a:endParaRPr lang="en-US" sz="6000" dirty="0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178383" y="1972376"/>
            <a:ext cx="1737305" cy="4199824"/>
          </a:xfrm>
          <a:prstGeom prst="rect">
            <a:avLst/>
          </a:prstGeom>
          <a:solidFill>
            <a:schemeClr val="accent6">
              <a:lumMod val="50000"/>
            </a:schemeClr>
          </a:solidFill>
          <a:ln w="41275">
            <a:noFill/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914210"/>
            <a:r>
              <a:rPr lang="en-US" sz="6000" dirty="0" smtClean="0">
                <a:solidFill>
                  <a:prstClr val="white"/>
                </a:solidFill>
              </a:rPr>
              <a:t>Activities</a:t>
            </a:r>
            <a:endParaRPr lang="en-US" sz="6000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0146799" y="1972376"/>
            <a:ext cx="1737305" cy="4199824"/>
          </a:xfrm>
          <a:prstGeom prst="rect">
            <a:avLst/>
          </a:prstGeom>
          <a:solidFill>
            <a:schemeClr val="bg2">
              <a:lumMod val="50000"/>
            </a:schemeClr>
          </a:solidFill>
          <a:ln w="41275">
            <a:noFill/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914210"/>
            <a:r>
              <a:rPr lang="en-US" sz="6000" dirty="0" smtClean="0">
                <a:solidFill>
                  <a:prstClr val="white"/>
                </a:solidFill>
              </a:rPr>
              <a:t>Beliefs</a:t>
            </a:r>
            <a:endParaRPr lang="en-US" sz="6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94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989638"/>
            <a:ext cx="12188825" cy="1020762"/>
          </a:xfrm>
          <a:prstGeom prst="rect">
            <a:avLst/>
          </a:prstGeom>
          <a:solidFill>
            <a:schemeClr val="bg1"/>
          </a:solidFill>
          <a:ln w="41275">
            <a:noFill/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04722" y="1973018"/>
            <a:ext cx="1737305" cy="4199824"/>
          </a:xfrm>
          <a:prstGeom prst="rect">
            <a:avLst/>
          </a:prstGeom>
          <a:solidFill>
            <a:schemeClr val="accent2">
              <a:lumMod val="75000"/>
            </a:schemeClr>
          </a:solidFill>
          <a:ln w="41275">
            <a:noFill/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914210"/>
            <a:r>
              <a:rPr lang="en-US" sz="6000" dirty="0" smtClean="0">
                <a:solidFill>
                  <a:prstClr val="white"/>
                </a:solidFill>
              </a:rPr>
              <a:t>Identity</a:t>
            </a:r>
            <a:endParaRPr lang="en-US" sz="6000" dirty="0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273137" y="1972376"/>
            <a:ext cx="1737305" cy="4199824"/>
          </a:xfrm>
          <a:prstGeom prst="rect">
            <a:avLst/>
          </a:prstGeom>
          <a:solidFill>
            <a:schemeClr val="accent3">
              <a:lumMod val="75000"/>
            </a:schemeClr>
          </a:solidFill>
          <a:ln w="41275">
            <a:noFill/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914210"/>
            <a:r>
              <a:rPr lang="en-US" sz="6000" dirty="0" smtClean="0">
                <a:solidFill>
                  <a:prstClr val="white"/>
                </a:solidFill>
              </a:rPr>
              <a:t>History</a:t>
            </a:r>
            <a:endParaRPr lang="en-US" sz="6000" dirty="0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41551" y="1972376"/>
            <a:ext cx="1737305" cy="4199824"/>
          </a:xfrm>
          <a:prstGeom prst="rect">
            <a:avLst/>
          </a:prstGeom>
          <a:solidFill>
            <a:schemeClr val="accent4">
              <a:lumMod val="75000"/>
            </a:schemeClr>
          </a:solidFill>
          <a:ln w="41275">
            <a:noFill/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914210"/>
            <a:r>
              <a:rPr lang="en-US" sz="6000" dirty="0" smtClean="0">
                <a:solidFill>
                  <a:prstClr val="white"/>
                </a:solidFill>
              </a:rPr>
              <a:t>Proclivities</a:t>
            </a:r>
            <a:endParaRPr lang="en-US" sz="6000" dirty="0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209966" y="1972376"/>
            <a:ext cx="1737305" cy="419982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41275">
            <a:noFill/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914210"/>
            <a:r>
              <a:rPr lang="en-US" sz="6000" dirty="0" smtClean="0">
                <a:solidFill>
                  <a:prstClr val="white"/>
                </a:solidFill>
              </a:rPr>
              <a:t>Possessions</a:t>
            </a:r>
            <a:endParaRPr lang="en-US" sz="6000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178383" y="1972376"/>
            <a:ext cx="1737305" cy="4199824"/>
          </a:xfrm>
          <a:prstGeom prst="rect">
            <a:avLst/>
          </a:prstGeom>
          <a:solidFill>
            <a:schemeClr val="accent6">
              <a:lumMod val="50000"/>
            </a:schemeClr>
          </a:solidFill>
          <a:ln w="41275">
            <a:noFill/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914210"/>
            <a:r>
              <a:rPr lang="en-US" sz="6000" dirty="0" smtClean="0">
                <a:solidFill>
                  <a:prstClr val="white"/>
                </a:solidFill>
              </a:rPr>
              <a:t>Activities</a:t>
            </a:r>
            <a:endParaRPr lang="en-US" sz="6000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0146799" y="1972376"/>
            <a:ext cx="1737305" cy="4199824"/>
          </a:xfrm>
          <a:prstGeom prst="rect">
            <a:avLst/>
          </a:prstGeom>
          <a:solidFill>
            <a:schemeClr val="bg2">
              <a:lumMod val="50000"/>
            </a:schemeClr>
          </a:solidFill>
          <a:ln w="41275">
            <a:noFill/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914210"/>
            <a:r>
              <a:rPr lang="en-US" sz="6000" dirty="0" smtClean="0">
                <a:solidFill>
                  <a:prstClr val="white"/>
                </a:solidFill>
              </a:rPr>
              <a:t>Beliefs</a:t>
            </a:r>
            <a:endParaRPr lang="en-US" sz="6000" dirty="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0" y="1828800"/>
            <a:ext cx="12081664" cy="4953000"/>
          </a:xfrm>
          <a:prstGeom prst="rect">
            <a:avLst/>
          </a:prstGeom>
          <a:solidFill>
            <a:schemeClr val="bg1">
              <a:alpha val="44000"/>
            </a:schemeClr>
          </a:solidFill>
          <a:ln w="41275">
            <a:noFill/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3046" y="76203"/>
            <a:ext cx="5471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3600" b="1" dirty="0" smtClean="0">
                <a:solidFill>
                  <a:prstClr val="white"/>
                </a:solidFill>
              </a:rPr>
              <a:t>A Customer Data Taxonomy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04721" y="1905000"/>
            <a:ext cx="11579384" cy="1173660"/>
          </a:xfrm>
          <a:prstGeom prst="rect">
            <a:avLst/>
          </a:prstGeom>
          <a:noFill/>
          <a:ln w="9525">
            <a:solidFill>
              <a:schemeClr val="tx1">
                <a:lumMod val="75000"/>
              </a:schemeClr>
            </a:solidFill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210"/>
            <a:r>
              <a:rPr lang="en-US" sz="4800" dirty="0">
                <a:solidFill>
                  <a:prstClr val="white"/>
                </a:solidFill>
              </a:rPr>
              <a:t>Provided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04721" y="3070936"/>
            <a:ext cx="11579384" cy="1173660"/>
          </a:xfrm>
          <a:prstGeom prst="rect">
            <a:avLst/>
          </a:prstGeom>
          <a:noFill/>
          <a:ln w="9525">
            <a:solidFill>
              <a:schemeClr val="tx1">
                <a:lumMod val="75000"/>
              </a:schemeClr>
            </a:solidFill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210"/>
            <a:r>
              <a:rPr lang="en-US" sz="4800" dirty="0">
                <a:solidFill>
                  <a:prstClr val="white"/>
                </a:solidFill>
              </a:rPr>
              <a:t>Observed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04721" y="4236872"/>
            <a:ext cx="11579384" cy="1173660"/>
          </a:xfrm>
          <a:prstGeom prst="rect">
            <a:avLst/>
          </a:prstGeom>
          <a:noFill/>
          <a:ln w="9525">
            <a:solidFill>
              <a:schemeClr val="tx1">
                <a:lumMod val="75000"/>
              </a:schemeClr>
            </a:solidFill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210"/>
            <a:r>
              <a:rPr lang="en-US" sz="4800" dirty="0">
                <a:solidFill>
                  <a:prstClr val="white"/>
                </a:solidFill>
              </a:rPr>
              <a:t>Derived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04721" y="5402808"/>
            <a:ext cx="11579384" cy="1173660"/>
          </a:xfrm>
          <a:prstGeom prst="rect">
            <a:avLst/>
          </a:prstGeom>
          <a:noFill/>
          <a:ln w="9525">
            <a:solidFill>
              <a:schemeClr val="tx1">
                <a:lumMod val="75000"/>
              </a:schemeClr>
            </a:solidFill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210"/>
            <a:r>
              <a:rPr lang="en-US" sz="4800" dirty="0">
                <a:solidFill>
                  <a:prstClr val="white"/>
                </a:solidFill>
              </a:rPr>
              <a:t>Inferred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1292" y="986138"/>
            <a:ext cx="1994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2400" b="1" u="sng" dirty="0" smtClean="0">
                <a:solidFill>
                  <a:prstClr val="white"/>
                </a:solidFill>
              </a:rPr>
              <a:t>Who They Are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828324" y="1371603"/>
            <a:ext cx="2073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2400" b="1" u="sng" dirty="0" smtClean="0">
                <a:solidFill>
                  <a:prstClr val="white"/>
                </a:solidFill>
              </a:rPr>
              <a:t>What They Did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758223" y="986138"/>
            <a:ext cx="2138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2400" b="1" u="sng" dirty="0" smtClean="0">
                <a:solidFill>
                  <a:prstClr val="white"/>
                </a:solidFill>
              </a:rPr>
              <a:t>What They Like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789692" y="1371603"/>
            <a:ext cx="2279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2400" b="1" u="sng" dirty="0" smtClean="0">
                <a:solidFill>
                  <a:prstClr val="white"/>
                </a:solidFill>
              </a:rPr>
              <a:t>What They Have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821163" y="986138"/>
            <a:ext cx="1998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2400" b="1" u="sng" dirty="0" smtClean="0">
                <a:solidFill>
                  <a:prstClr val="white"/>
                </a:solidFill>
              </a:rPr>
              <a:t>What They Do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344766" y="1371603"/>
            <a:ext cx="2049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2400" b="1" u="sng" dirty="0" smtClean="0">
                <a:solidFill>
                  <a:prstClr val="white"/>
                </a:solidFill>
              </a:rPr>
              <a:t>How They Feel</a:t>
            </a:r>
          </a:p>
        </p:txBody>
      </p:sp>
      <p:sp>
        <p:nvSpPr>
          <p:cNvPr id="22" name="Rechthoek 47"/>
          <p:cNvSpPr/>
          <p:nvPr/>
        </p:nvSpPr>
        <p:spPr>
          <a:xfrm>
            <a:off x="233243" y="6309360"/>
            <a:ext cx="11878516" cy="548640"/>
          </a:xfrm>
          <a:prstGeom prst="rect">
            <a:avLst/>
          </a:prstGeom>
          <a:solidFill>
            <a:schemeClr val="bg1"/>
          </a:solidFill>
        </p:spPr>
        <p:txBody>
          <a:bodyPr wrap="square" anchor="ctr" anchorCtr="0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prstClr val="white"/>
                </a:solidFill>
              </a:rPr>
              <a:t>B</a:t>
            </a:r>
            <a:r>
              <a:rPr lang="en-US" sz="1400" dirty="0" smtClean="0">
                <a:solidFill>
                  <a:prstClr val="white"/>
                </a:solidFill>
              </a:rPr>
              <a:t>ased on: “The </a:t>
            </a:r>
            <a:r>
              <a:rPr lang="en-US" sz="1400" dirty="0">
                <a:solidFill>
                  <a:prstClr val="white"/>
                </a:solidFill>
              </a:rPr>
              <a:t>Origins of Personal Data and its Implications for Governance” By Martin Abrams, The Information Accountability </a:t>
            </a:r>
            <a:r>
              <a:rPr lang="en-US" sz="1400" dirty="0" smtClean="0">
                <a:solidFill>
                  <a:prstClr val="white"/>
                </a:solidFill>
              </a:rPr>
              <a:t>Foundation, </a:t>
            </a:r>
            <a:r>
              <a:rPr lang="nl-NL" sz="1400" dirty="0" smtClean="0">
                <a:solidFill>
                  <a:prstClr val="white"/>
                </a:solidFill>
              </a:rPr>
              <a:t> </a:t>
            </a:r>
            <a:r>
              <a:rPr lang="nl-NL" sz="1400" dirty="0">
                <a:solidFill>
                  <a:prstClr val="white"/>
                </a:solidFill>
              </a:rPr>
              <a:t>21 </a:t>
            </a:r>
            <a:r>
              <a:rPr lang="nl-NL" sz="1400" dirty="0" err="1">
                <a:solidFill>
                  <a:prstClr val="white"/>
                </a:solidFill>
              </a:rPr>
              <a:t>March</a:t>
            </a:r>
            <a:r>
              <a:rPr lang="nl-NL" sz="1400" dirty="0">
                <a:solidFill>
                  <a:prstClr val="white"/>
                </a:solidFill>
              </a:rPr>
              <a:t> </a:t>
            </a:r>
            <a:r>
              <a:rPr lang="nl-NL" sz="1400" dirty="0" smtClean="0">
                <a:solidFill>
                  <a:prstClr val="white"/>
                </a:solidFill>
              </a:rPr>
              <a:t>2014” </a:t>
            </a:r>
            <a:r>
              <a:rPr lang="en-US" sz="1400" dirty="0" smtClean="0">
                <a:solidFill>
                  <a:prstClr val="white"/>
                </a:solidFill>
              </a:rPr>
              <a:t> </a:t>
            </a:r>
            <a:endParaRPr lang="nl-NL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63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722" y="1996768"/>
            <a:ext cx="1737305" cy="47850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41275">
            <a:noFill/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914210"/>
            <a:r>
              <a:rPr lang="en-US" sz="6000" dirty="0" smtClean="0">
                <a:solidFill>
                  <a:prstClr val="white"/>
                </a:solidFill>
              </a:rPr>
              <a:t>Identity</a:t>
            </a:r>
            <a:endParaRPr lang="en-US" sz="600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273137" y="1972376"/>
            <a:ext cx="1737305" cy="4785032"/>
          </a:xfrm>
          <a:prstGeom prst="rect">
            <a:avLst/>
          </a:prstGeom>
          <a:solidFill>
            <a:schemeClr val="accent3">
              <a:lumMod val="75000"/>
            </a:schemeClr>
          </a:solidFill>
          <a:ln w="41275">
            <a:noFill/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914210"/>
            <a:r>
              <a:rPr lang="en-US" sz="6000" dirty="0" smtClean="0">
                <a:solidFill>
                  <a:prstClr val="white"/>
                </a:solidFill>
              </a:rPr>
              <a:t>History</a:t>
            </a:r>
            <a:endParaRPr lang="en-US" sz="60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241551" y="1972376"/>
            <a:ext cx="1737305" cy="4785032"/>
          </a:xfrm>
          <a:prstGeom prst="rect">
            <a:avLst/>
          </a:prstGeom>
          <a:solidFill>
            <a:schemeClr val="accent4">
              <a:lumMod val="75000"/>
            </a:schemeClr>
          </a:solidFill>
          <a:ln w="41275">
            <a:noFill/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914210"/>
            <a:r>
              <a:rPr lang="en-US" sz="6000" dirty="0" smtClean="0">
                <a:solidFill>
                  <a:prstClr val="white"/>
                </a:solidFill>
              </a:rPr>
              <a:t>Proclivities</a:t>
            </a:r>
            <a:endParaRPr lang="en-US" sz="60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209966" y="1972376"/>
            <a:ext cx="1737305" cy="478503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41275">
            <a:noFill/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914210"/>
            <a:r>
              <a:rPr lang="en-US" sz="6000" dirty="0" smtClean="0">
                <a:solidFill>
                  <a:prstClr val="white"/>
                </a:solidFill>
              </a:rPr>
              <a:t>Possessions</a:t>
            </a:r>
            <a:endParaRPr lang="en-US" sz="60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178383" y="1972376"/>
            <a:ext cx="1737305" cy="4785032"/>
          </a:xfrm>
          <a:prstGeom prst="rect">
            <a:avLst/>
          </a:prstGeom>
          <a:solidFill>
            <a:schemeClr val="accent6">
              <a:lumMod val="50000"/>
            </a:schemeClr>
          </a:solidFill>
          <a:ln w="41275">
            <a:noFill/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914210"/>
            <a:r>
              <a:rPr lang="en-US" sz="6000" dirty="0" smtClean="0">
                <a:solidFill>
                  <a:prstClr val="white"/>
                </a:solidFill>
              </a:rPr>
              <a:t>Activities</a:t>
            </a:r>
            <a:endParaRPr lang="en-US" sz="6000" dirty="0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146799" y="1972376"/>
            <a:ext cx="1737305" cy="4785032"/>
          </a:xfrm>
          <a:prstGeom prst="rect">
            <a:avLst/>
          </a:prstGeom>
          <a:solidFill>
            <a:schemeClr val="bg2">
              <a:lumMod val="50000"/>
            </a:schemeClr>
          </a:solidFill>
          <a:ln w="41275">
            <a:noFill/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914210"/>
            <a:r>
              <a:rPr lang="en-US" sz="6000" dirty="0" smtClean="0">
                <a:solidFill>
                  <a:prstClr val="white"/>
                </a:solidFill>
              </a:rPr>
              <a:t>Beliefs</a:t>
            </a:r>
            <a:endParaRPr lang="en-US" sz="60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3046" y="76203"/>
            <a:ext cx="5471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3600" b="1" dirty="0" smtClean="0">
                <a:solidFill>
                  <a:prstClr val="white"/>
                </a:solidFill>
              </a:rPr>
              <a:t>A Customer Data Taxonomy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804408"/>
            <a:ext cx="12081664" cy="4953000"/>
          </a:xfrm>
          <a:prstGeom prst="rect">
            <a:avLst/>
          </a:prstGeom>
          <a:solidFill>
            <a:schemeClr val="bg1">
              <a:alpha val="55000"/>
            </a:schemeClr>
          </a:solidFill>
          <a:ln w="41275">
            <a:noFill/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4721" y="1908207"/>
            <a:ext cx="11579384" cy="1173660"/>
          </a:xfrm>
          <a:prstGeom prst="rect">
            <a:avLst/>
          </a:prstGeom>
          <a:noFill/>
          <a:ln w="9525">
            <a:solidFill>
              <a:schemeClr val="tx1">
                <a:lumMod val="75000"/>
              </a:schemeClr>
            </a:solidFill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210"/>
            <a:r>
              <a:rPr lang="en-US" sz="4800" dirty="0">
                <a:solidFill>
                  <a:prstClr val="white"/>
                </a:solidFill>
              </a:rPr>
              <a:t>Provided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04721" y="3074143"/>
            <a:ext cx="11579384" cy="1173660"/>
          </a:xfrm>
          <a:prstGeom prst="rect">
            <a:avLst/>
          </a:prstGeom>
          <a:noFill/>
          <a:ln w="9525">
            <a:solidFill>
              <a:schemeClr val="tx1">
                <a:lumMod val="75000"/>
              </a:schemeClr>
            </a:solidFill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210"/>
            <a:r>
              <a:rPr lang="en-US" sz="4800" dirty="0">
                <a:solidFill>
                  <a:prstClr val="white"/>
                </a:solidFill>
              </a:rPr>
              <a:t>Observed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04721" y="4240079"/>
            <a:ext cx="11579384" cy="1173660"/>
          </a:xfrm>
          <a:prstGeom prst="rect">
            <a:avLst/>
          </a:prstGeom>
          <a:noFill/>
          <a:ln w="9525">
            <a:solidFill>
              <a:schemeClr val="tx1">
                <a:lumMod val="75000"/>
              </a:schemeClr>
            </a:solidFill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210"/>
            <a:r>
              <a:rPr lang="en-US" sz="4800" dirty="0">
                <a:solidFill>
                  <a:prstClr val="white"/>
                </a:solidFill>
              </a:rPr>
              <a:t>Derived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04721" y="5406015"/>
            <a:ext cx="11579384" cy="1173660"/>
          </a:xfrm>
          <a:prstGeom prst="rect">
            <a:avLst/>
          </a:prstGeom>
          <a:noFill/>
          <a:ln w="9525">
            <a:solidFill>
              <a:schemeClr val="tx1">
                <a:lumMod val="75000"/>
              </a:schemeClr>
            </a:solidFill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210"/>
            <a:r>
              <a:rPr lang="en-US" sz="4800" dirty="0">
                <a:solidFill>
                  <a:prstClr val="white"/>
                </a:solidFill>
              </a:rPr>
              <a:t>Inferred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007107" y="2064606"/>
            <a:ext cx="66479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>
              <a:tabLst>
                <a:tab pos="1998663" algn="l"/>
                <a:tab pos="4346575" algn="l"/>
              </a:tabLst>
            </a:pPr>
            <a:r>
              <a:rPr lang="en-US" sz="2400" dirty="0" smtClean="0">
                <a:solidFill>
                  <a:prstClr val="white"/>
                </a:solidFill>
              </a:rPr>
              <a:t>Application 	</a:t>
            </a:r>
            <a:r>
              <a:rPr lang="en-US" sz="2400" dirty="0">
                <a:solidFill>
                  <a:prstClr val="white"/>
                </a:solidFill>
              </a:rPr>
              <a:t>Survey	 </a:t>
            </a:r>
            <a:r>
              <a:rPr lang="en-US" sz="2400" dirty="0" smtClean="0">
                <a:solidFill>
                  <a:prstClr val="white"/>
                </a:solidFill>
              </a:rPr>
              <a:t>Posted Photos</a:t>
            </a:r>
          </a:p>
          <a:p>
            <a:pPr defTabSz="914210">
              <a:tabLst>
                <a:tab pos="1998663" algn="l"/>
                <a:tab pos="4346575" algn="l"/>
              </a:tabLst>
            </a:pPr>
            <a:r>
              <a:rPr lang="en-US" sz="2400" dirty="0">
                <a:solidFill>
                  <a:prstClr val="white"/>
                </a:solidFill>
              </a:rPr>
              <a:t>Preferences 	Purchase 	 Posted Location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007109" y="3207606"/>
            <a:ext cx="66479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>
              <a:tabLst>
                <a:tab pos="1998663" algn="l"/>
                <a:tab pos="4346575" algn="l"/>
              </a:tabLst>
            </a:pPr>
            <a:r>
              <a:rPr lang="en-US" sz="2400" dirty="0" smtClean="0">
                <a:solidFill>
                  <a:prstClr val="white"/>
                </a:solidFill>
              </a:rPr>
              <a:t>Cookie/Java	Toll Camera  	CCTV Camera	</a:t>
            </a:r>
          </a:p>
          <a:p>
            <a:pPr defTabSz="914210">
              <a:tabLst>
                <a:tab pos="1998663" algn="l"/>
                <a:tab pos="4346575" algn="l"/>
              </a:tabLst>
            </a:pPr>
            <a:r>
              <a:rPr lang="en-US" sz="2400" dirty="0">
                <a:solidFill>
                  <a:prstClr val="white"/>
                </a:solidFill>
              </a:rPr>
              <a:t>Loyalty Card </a:t>
            </a:r>
            <a:r>
              <a:rPr lang="en-US" sz="2400" dirty="0" smtClean="0">
                <a:solidFill>
                  <a:prstClr val="white"/>
                </a:solidFill>
              </a:rPr>
              <a:t>	Mouse Hover</a:t>
            </a:r>
            <a:r>
              <a:rPr lang="en-US" sz="2400" dirty="0">
                <a:solidFill>
                  <a:prstClr val="white"/>
                </a:solidFill>
              </a:rPr>
              <a:t>	 iBeacon 	</a:t>
            </a:r>
            <a:endParaRPr lang="en-US" sz="2400" dirty="0" smtClean="0">
              <a:solidFill>
                <a:prstClr val="white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1292" y="986138"/>
            <a:ext cx="1994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2400" b="1" u="sng" dirty="0" smtClean="0">
                <a:solidFill>
                  <a:prstClr val="white"/>
                </a:solidFill>
              </a:rPr>
              <a:t>Who They Are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28324" y="1371603"/>
            <a:ext cx="2073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2400" b="1" u="sng" dirty="0" smtClean="0">
                <a:solidFill>
                  <a:prstClr val="white"/>
                </a:solidFill>
              </a:rPr>
              <a:t>What They Did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758223" y="986138"/>
            <a:ext cx="2138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2400" b="1" u="sng" dirty="0" smtClean="0">
                <a:solidFill>
                  <a:prstClr val="white"/>
                </a:solidFill>
              </a:rPr>
              <a:t>What They Like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789692" y="1371603"/>
            <a:ext cx="2279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2400" b="1" u="sng" dirty="0" smtClean="0">
                <a:solidFill>
                  <a:prstClr val="white"/>
                </a:solidFill>
              </a:rPr>
              <a:t>What They Have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821163" y="986138"/>
            <a:ext cx="1998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2400" b="1" u="sng" dirty="0" smtClean="0">
                <a:solidFill>
                  <a:prstClr val="white"/>
                </a:solidFill>
              </a:rPr>
              <a:t>What They Do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344766" y="1371603"/>
            <a:ext cx="2049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2400" b="1" u="sng" dirty="0" smtClean="0">
                <a:solidFill>
                  <a:prstClr val="white"/>
                </a:solidFill>
              </a:rPr>
              <a:t>How They Feel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007110" y="4343403"/>
            <a:ext cx="7649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0">
              <a:tabLst>
                <a:tab pos="1998663" algn="l"/>
                <a:tab pos="4346575" algn="l"/>
              </a:tabLst>
            </a:pPr>
            <a:r>
              <a:rPr lang="en-US" sz="2400" dirty="0">
                <a:solidFill>
                  <a:prstClr val="white"/>
                </a:solidFill>
              </a:rPr>
              <a:t>Average Spend	Profitability	Order Value</a:t>
            </a:r>
          </a:p>
          <a:p>
            <a:pPr defTabSz="914210">
              <a:tabLst>
                <a:tab pos="1998663" algn="l"/>
                <a:tab pos="4346575" algn="l"/>
              </a:tabLst>
            </a:pPr>
            <a:r>
              <a:rPr lang="en-US" sz="2400" dirty="0">
                <a:solidFill>
                  <a:prstClr val="white"/>
                </a:solidFill>
              </a:rPr>
              <a:t>Time on Site	Spend per Visit	</a:t>
            </a:r>
            <a:r>
              <a:rPr lang="en-US" sz="2400" dirty="0" err="1">
                <a:solidFill>
                  <a:prstClr val="white"/>
                </a:solidFill>
              </a:rPr>
              <a:t>Cust</a:t>
            </a:r>
            <a:r>
              <a:rPr lang="en-US" sz="2400" dirty="0">
                <a:solidFill>
                  <a:prstClr val="white"/>
                </a:solidFill>
              </a:rPr>
              <a:t>. Segment by Age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007106" y="5479200"/>
            <a:ext cx="7649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0">
              <a:tabLst>
                <a:tab pos="1998663" algn="l"/>
                <a:tab pos="4346575" algn="l"/>
              </a:tabLst>
            </a:pPr>
            <a:r>
              <a:rPr lang="en-US" sz="2400" dirty="0" smtClean="0">
                <a:solidFill>
                  <a:prstClr val="white"/>
                </a:solidFill>
              </a:rPr>
              <a:t>Credit Score	Life Expectancy	Next Best </a:t>
            </a:r>
            <a:r>
              <a:rPr lang="en-US" sz="2400" dirty="0">
                <a:solidFill>
                  <a:prstClr val="white"/>
                </a:solidFill>
              </a:rPr>
              <a:t>Offer</a:t>
            </a:r>
            <a:endParaRPr lang="en-US" sz="2400" dirty="0" smtClean="0">
              <a:solidFill>
                <a:prstClr val="white"/>
              </a:solidFill>
            </a:endParaRPr>
          </a:p>
          <a:p>
            <a:pPr defTabSz="914210">
              <a:tabLst>
                <a:tab pos="1998663" algn="l"/>
                <a:tab pos="4346575" algn="l"/>
              </a:tabLst>
            </a:pPr>
            <a:r>
              <a:rPr lang="en-US" sz="2400" dirty="0" smtClean="0">
                <a:solidFill>
                  <a:prstClr val="white"/>
                </a:solidFill>
              </a:rPr>
              <a:t>Lifetime Value	Attrition Risk	Purchase </a:t>
            </a:r>
            <a:r>
              <a:rPr lang="en-US" sz="2400" dirty="0">
                <a:solidFill>
                  <a:prstClr val="white"/>
                </a:solidFill>
              </a:rPr>
              <a:t>Propensity</a:t>
            </a:r>
            <a:endParaRPr lang="en-US" sz="2400" dirty="0" smtClean="0">
              <a:solidFill>
                <a:prstClr val="white"/>
              </a:solidFill>
            </a:endParaRPr>
          </a:p>
        </p:txBody>
      </p:sp>
      <p:sp>
        <p:nvSpPr>
          <p:cNvPr id="41" name="Rechthoek 47"/>
          <p:cNvSpPr/>
          <p:nvPr/>
        </p:nvSpPr>
        <p:spPr>
          <a:xfrm>
            <a:off x="233243" y="6309360"/>
            <a:ext cx="11878516" cy="548640"/>
          </a:xfrm>
          <a:prstGeom prst="rect">
            <a:avLst/>
          </a:prstGeom>
          <a:solidFill>
            <a:schemeClr val="bg1"/>
          </a:solidFill>
        </p:spPr>
        <p:txBody>
          <a:bodyPr wrap="square" anchor="ctr" anchorCtr="0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prstClr val="white"/>
                </a:solidFill>
              </a:rPr>
              <a:t>B</a:t>
            </a:r>
            <a:r>
              <a:rPr lang="en-US" sz="1400" dirty="0" smtClean="0">
                <a:solidFill>
                  <a:prstClr val="white"/>
                </a:solidFill>
              </a:rPr>
              <a:t>ased on: “The </a:t>
            </a:r>
            <a:r>
              <a:rPr lang="en-US" sz="1400" dirty="0">
                <a:solidFill>
                  <a:prstClr val="white"/>
                </a:solidFill>
              </a:rPr>
              <a:t>Origins of Personal Data and its Implications for Governance” By Martin Abrams, The Information Accountability </a:t>
            </a:r>
            <a:r>
              <a:rPr lang="en-US" sz="1400" dirty="0" smtClean="0">
                <a:solidFill>
                  <a:prstClr val="white"/>
                </a:solidFill>
              </a:rPr>
              <a:t>Foundation, </a:t>
            </a:r>
            <a:r>
              <a:rPr lang="nl-NL" sz="1400" dirty="0" smtClean="0">
                <a:solidFill>
                  <a:prstClr val="white"/>
                </a:solidFill>
              </a:rPr>
              <a:t> </a:t>
            </a:r>
            <a:r>
              <a:rPr lang="nl-NL" sz="1400" dirty="0">
                <a:solidFill>
                  <a:prstClr val="white"/>
                </a:solidFill>
              </a:rPr>
              <a:t>21 </a:t>
            </a:r>
            <a:r>
              <a:rPr lang="nl-NL" sz="1400" dirty="0" smtClean="0">
                <a:solidFill>
                  <a:prstClr val="white"/>
                </a:solidFill>
              </a:rPr>
              <a:t>March 2014” </a:t>
            </a:r>
            <a:r>
              <a:rPr lang="en-US" sz="1400" dirty="0" smtClean="0">
                <a:solidFill>
                  <a:prstClr val="white"/>
                </a:solidFill>
              </a:rPr>
              <a:t> </a:t>
            </a:r>
            <a:endParaRPr lang="nl-NL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92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722" y="1996768"/>
            <a:ext cx="1737305" cy="47850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41275">
            <a:noFill/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914210"/>
            <a:r>
              <a:rPr lang="en-US" sz="6000" dirty="0" smtClean="0">
                <a:solidFill>
                  <a:prstClr val="white"/>
                </a:solidFill>
              </a:rPr>
              <a:t>Identity</a:t>
            </a:r>
            <a:endParaRPr lang="en-US" sz="600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273137" y="1972376"/>
            <a:ext cx="1737305" cy="4785032"/>
          </a:xfrm>
          <a:prstGeom prst="rect">
            <a:avLst/>
          </a:prstGeom>
          <a:solidFill>
            <a:schemeClr val="accent3">
              <a:lumMod val="75000"/>
            </a:schemeClr>
          </a:solidFill>
          <a:ln w="41275">
            <a:noFill/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914210"/>
            <a:r>
              <a:rPr lang="en-US" sz="6000" dirty="0" smtClean="0">
                <a:solidFill>
                  <a:prstClr val="white"/>
                </a:solidFill>
              </a:rPr>
              <a:t>History</a:t>
            </a:r>
            <a:endParaRPr lang="en-US" sz="60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241551" y="1972376"/>
            <a:ext cx="1737305" cy="4785032"/>
          </a:xfrm>
          <a:prstGeom prst="rect">
            <a:avLst/>
          </a:prstGeom>
          <a:solidFill>
            <a:schemeClr val="accent4">
              <a:lumMod val="75000"/>
            </a:schemeClr>
          </a:solidFill>
          <a:ln w="41275">
            <a:noFill/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914210"/>
            <a:r>
              <a:rPr lang="en-US" sz="6000" dirty="0" smtClean="0">
                <a:solidFill>
                  <a:prstClr val="white"/>
                </a:solidFill>
              </a:rPr>
              <a:t>Proclivities</a:t>
            </a:r>
            <a:endParaRPr lang="en-US" sz="60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209966" y="1972376"/>
            <a:ext cx="1737305" cy="478503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41275">
            <a:noFill/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914210"/>
            <a:r>
              <a:rPr lang="en-US" sz="6000" dirty="0" smtClean="0">
                <a:solidFill>
                  <a:prstClr val="white"/>
                </a:solidFill>
              </a:rPr>
              <a:t>Possessions</a:t>
            </a:r>
            <a:endParaRPr lang="en-US" sz="60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178383" y="1972376"/>
            <a:ext cx="1737305" cy="4785032"/>
          </a:xfrm>
          <a:prstGeom prst="rect">
            <a:avLst/>
          </a:prstGeom>
          <a:solidFill>
            <a:schemeClr val="accent6">
              <a:lumMod val="50000"/>
            </a:schemeClr>
          </a:solidFill>
          <a:ln w="41275">
            <a:noFill/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914210"/>
            <a:r>
              <a:rPr lang="en-US" sz="6000" dirty="0" smtClean="0">
                <a:solidFill>
                  <a:prstClr val="white"/>
                </a:solidFill>
              </a:rPr>
              <a:t>Activities</a:t>
            </a:r>
            <a:endParaRPr lang="en-US" sz="6000" dirty="0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146799" y="1972376"/>
            <a:ext cx="1737305" cy="4785032"/>
          </a:xfrm>
          <a:prstGeom prst="rect">
            <a:avLst/>
          </a:prstGeom>
          <a:solidFill>
            <a:schemeClr val="bg2">
              <a:lumMod val="50000"/>
            </a:schemeClr>
          </a:solidFill>
          <a:ln w="41275">
            <a:noFill/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914210"/>
            <a:r>
              <a:rPr lang="en-US" sz="6000" dirty="0" smtClean="0">
                <a:solidFill>
                  <a:prstClr val="white"/>
                </a:solidFill>
              </a:rPr>
              <a:t>Beliefs</a:t>
            </a:r>
            <a:endParaRPr lang="en-US" sz="60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3046" y="76203"/>
            <a:ext cx="5471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3600" b="1" dirty="0" smtClean="0">
                <a:solidFill>
                  <a:prstClr val="white"/>
                </a:solidFill>
              </a:rPr>
              <a:t>A Customer Data Taxonomy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804408"/>
            <a:ext cx="12081664" cy="4953000"/>
          </a:xfrm>
          <a:prstGeom prst="rect">
            <a:avLst/>
          </a:prstGeom>
          <a:solidFill>
            <a:schemeClr val="bg1">
              <a:alpha val="55000"/>
            </a:schemeClr>
          </a:solidFill>
          <a:ln w="41275">
            <a:noFill/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4721" y="1908207"/>
            <a:ext cx="11579384" cy="1173660"/>
          </a:xfrm>
          <a:prstGeom prst="rect">
            <a:avLst/>
          </a:prstGeom>
          <a:noFill/>
          <a:ln w="9525">
            <a:solidFill>
              <a:schemeClr val="tx1">
                <a:lumMod val="75000"/>
              </a:schemeClr>
            </a:solidFill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210"/>
            <a:r>
              <a:rPr lang="en-US" sz="4800" dirty="0">
                <a:solidFill>
                  <a:prstClr val="white"/>
                </a:solidFill>
              </a:rPr>
              <a:t>Provided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04721" y="3074143"/>
            <a:ext cx="11579384" cy="1173660"/>
          </a:xfrm>
          <a:prstGeom prst="rect">
            <a:avLst/>
          </a:prstGeom>
          <a:noFill/>
          <a:ln w="9525">
            <a:solidFill>
              <a:schemeClr val="tx1">
                <a:lumMod val="75000"/>
              </a:schemeClr>
            </a:solidFill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210"/>
            <a:r>
              <a:rPr lang="en-US" sz="4800" dirty="0">
                <a:solidFill>
                  <a:prstClr val="white"/>
                </a:solidFill>
              </a:rPr>
              <a:t>Observed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04721" y="4240079"/>
            <a:ext cx="11579384" cy="1173660"/>
          </a:xfrm>
          <a:prstGeom prst="rect">
            <a:avLst/>
          </a:prstGeom>
          <a:noFill/>
          <a:ln w="9525">
            <a:solidFill>
              <a:schemeClr val="tx1">
                <a:lumMod val="75000"/>
              </a:schemeClr>
            </a:solidFill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210"/>
            <a:r>
              <a:rPr lang="en-US" sz="4800" dirty="0">
                <a:solidFill>
                  <a:prstClr val="white"/>
                </a:solidFill>
              </a:rPr>
              <a:t>Derived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04721" y="5406015"/>
            <a:ext cx="11579384" cy="1173660"/>
          </a:xfrm>
          <a:prstGeom prst="rect">
            <a:avLst/>
          </a:prstGeom>
          <a:noFill/>
          <a:ln w="9525">
            <a:solidFill>
              <a:schemeClr val="tx1">
                <a:lumMod val="75000"/>
              </a:schemeClr>
            </a:solidFill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210"/>
            <a:r>
              <a:rPr lang="en-US" sz="4800" dirty="0">
                <a:solidFill>
                  <a:prstClr val="white"/>
                </a:solidFill>
              </a:rPr>
              <a:t>Inferred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007107" y="2064606"/>
            <a:ext cx="66479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>
              <a:tabLst>
                <a:tab pos="1998663" algn="l"/>
                <a:tab pos="4346575" algn="l"/>
              </a:tabLst>
            </a:pPr>
            <a:r>
              <a:rPr lang="en-US" sz="2400" dirty="0" smtClean="0">
                <a:solidFill>
                  <a:prstClr val="white"/>
                </a:solidFill>
              </a:rPr>
              <a:t>Application 	</a:t>
            </a:r>
            <a:r>
              <a:rPr lang="en-US" sz="2400" dirty="0">
                <a:solidFill>
                  <a:prstClr val="white"/>
                </a:solidFill>
              </a:rPr>
              <a:t>Survey	 </a:t>
            </a:r>
            <a:r>
              <a:rPr lang="en-US" sz="2400" dirty="0" smtClean="0">
                <a:solidFill>
                  <a:prstClr val="white"/>
                </a:solidFill>
              </a:rPr>
              <a:t>Posted Photos</a:t>
            </a:r>
          </a:p>
          <a:p>
            <a:pPr defTabSz="914210">
              <a:tabLst>
                <a:tab pos="1998663" algn="l"/>
                <a:tab pos="4346575" algn="l"/>
              </a:tabLst>
            </a:pPr>
            <a:r>
              <a:rPr lang="en-US" sz="2400" dirty="0">
                <a:solidFill>
                  <a:prstClr val="white"/>
                </a:solidFill>
              </a:rPr>
              <a:t>Preferences 	Purchase 	 Posted Location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007109" y="3207606"/>
            <a:ext cx="66479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>
              <a:tabLst>
                <a:tab pos="1998663" algn="l"/>
                <a:tab pos="4346575" algn="l"/>
              </a:tabLst>
            </a:pPr>
            <a:r>
              <a:rPr lang="en-US" sz="2400" dirty="0" smtClean="0">
                <a:solidFill>
                  <a:prstClr val="white"/>
                </a:solidFill>
              </a:rPr>
              <a:t>Cookie/Java	Toll Camera  	CCTV Camera	</a:t>
            </a:r>
          </a:p>
          <a:p>
            <a:pPr defTabSz="914210">
              <a:tabLst>
                <a:tab pos="1998663" algn="l"/>
                <a:tab pos="4346575" algn="l"/>
              </a:tabLst>
            </a:pPr>
            <a:r>
              <a:rPr lang="en-US" sz="2400" dirty="0">
                <a:solidFill>
                  <a:prstClr val="white"/>
                </a:solidFill>
              </a:rPr>
              <a:t>Loyalty Card </a:t>
            </a:r>
            <a:r>
              <a:rPr lang="en-US" sz="2400" dirty="0" smtClean="0">
                <a:solidFill>
                  <a:prstClr val="white"/>
                </a:solidFill>
              </a:rPr>
              <a:t>	Mouse Hover</a:t>
            </a:r>
            <a:r>
              <a:rPr lang="en-US" sz="2400" dirty="0">
                <a:solidFill>
                  <a:prstClr val="white"/>
                </a:solidFill>
              </a:rPr>
              <a:t>	 iBeacon 	</a:t>
            </a:r>
            <a:endParaRPr lang="en-US" sz="2400" dirty="0" smtClean="0">
              <a:solidFill>
                <a:prstClr val="white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1292" y="986138"/>
            <a:ext cx="1994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2400" b="1" u="sng" dirty="0" smtClean="0">
                <a:solidFill>
                  <a:prstClr val="white"/>
                </a:solidFill>
              </a:rPr>
              <a:t>Who They Are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28324" y="1371603"/>
            <a:ext cx="2073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2400" b="1" u="sng" dirty="0" smtClean="0">
                <a:solidFill>
                  <a:prstClr val="white"/>
                </a:solidFill>
              </a:rPr>
              <a:t>What They Did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758223" y="986138"/>
            <a:ext cx="2138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2400" b="1" u="sng" dirty="0" smtClean="0">
                <a:solidFill>
                  <a:prstClr val="white"/>
                </a:solidFill>
              </a:rPr>
              <a:t>What They Like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789692" y="1371603"/>
            <a:ext cx="2279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2400" b="1" u="sng" dirty="0" smtClean="0">
                <a:solidFill>
                  <a:prstClr val="white"/>
                </a:solidFill>
              </a:rPr>
              <a:t>What They Have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821163" y="986138"/>
            <a:ext cx="1998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2400" b="1" u="sng" dirty="0" smtClean="0">
                <a:solidFill>
                  <a:prstClr val="white"/>
                </a:solidFill>
              </a:rPr>
              <a:t>What They Do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344766" y="1371603"/>
            <a:ext cx="2049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2400" b="1" u="sng" dirty="0" smtClean="0">
                <a:solidFill>
                  <a:prstClr val="white"/>
                </a:solidFill>
              </a:rPr>
              <a:t>How They Feel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656012" y="2819400"/>
            <a:ext cx="7010400" cy="457200"/>
            <a:chOff x="3656012" y="2819400"/>
            <a:chExt cx="7010400" cy="457200"/>
          </a:xfrm>
        </p:grpSpPr>
        <p:sp>
          <p:nvSpPr>
            <p:cNvPr id="44" name="Rectangle 43"/>
            <p:cNvSpPr>
              <a:spLocks/>
            </p:cNvSpPr>
            <p:nvPr/>
          </p:nvSpPr>
          <p:spPr>
            <a:xfrm>
              <a:off x="3656012" y="2819400"/>
              <a:ext cx="2103120" cy="4572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41275">
              <a:noFill/>
            </a:ln>
            <a:effectLst>
              <a:outerShdw blurRad="38100" dist="38100" dir="36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bg1"/>
                  </a:solidFill>
                </a:rPr>
                <a:t>Engaged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  <p:sp>
          <p:nvSpPr>
            <p:cNvPr id="45" name="Rectangle 44"/>
            <p:cNvSpPr>
              <a:spLocks/>
            </p:cNvSpPr>
            <p:nvPr/>
          </p:nvSpPr>
          <p:spPr>
            <a:xfrm>
              <a:off x="5972492" y="2819400"/>
              <a:ext cx="2103120" cy="4572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1275">
              <a:noFill/>
            </a:ln>
            <a:effectLst>
              <a:outerShdw blurRad="38100" dist="38100" dir="36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Unforeseen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8309439" y="2819400"/>
              <a:ext cx="2356973" cy="457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41275">
              <a:noFill/>
            </a:ln>
            <a:effectLst>
              <a:outerShdw blurRad="38100" dist="38100" dir="36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bg1"/>
                  </a:solidFill>
                </a:rPr>
                <a:t>Passive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4007110" y="4343403"/>
            <a:ext cx="7649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0">
              <a:tabLst>
                <a:tab pos="1998663" algn="l"/>
                <a:tab pos="4346575" algn="l"/>
              </a:tabLst>
            </a:pPr>
            <a:r>
              <a:rPr lang="en-US" sz="2400" dirty="0">
                <a:solidFill>
                  <a:prstClr val="white"/>
                </a:solidFill>
              </a:rPr>
              <a:t>Average Spend	Profitability	Order Value</a:t>
            </a:r>
          </a:p>
          <a:p>
            <a:pPr defTabSz="914210">
              <a:tabLst>
                <a:tab pos="1998663" algn="l"/>
                <a:tab pos="4346575" algn="l"/>
              </a:tabLst>
            </a:pPr>
            <a:r>
              <a:rPr lang="en-US" sz="2400" dirty="0">
                <a:solidFill>
                  <a:prstClr val="white"/>
                </a:solidFill>
              </a:rPr>
              <a:t>Time on Site	Spend per Visit	</a:t>
            </a:r>
            <a:r>
              <a:rPr lang="en-US" sz="2400" dirty="0" err="1">
                <a:solidFill>
                  <a:prstClr val="white"/>
                </a:solidFill>
              </a:rPr>
              <a:t>Cust</a:t>
            </a:r>
            <a:r>
              <a:rPr lang="en-US" sz="2400" dirty="0">
                <a:solidFill>
                  <a:prstClr val="white"/>
                </a:solidFill>
              </a:rPr>
              <a:t>. Segment by Age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007106" y="5479200"/>
            <a:ext cx="7649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0">
              <a:tabLst>
                <a:tab pos="1998663" algn="l"/>
                <a:tab pos="4346575" algn="l"/>
              </a:tabLst>
            </a:pPr>
            <a:r>
              <a:rPr lang="en-US" sz="2400" dirty="0" smtClean="0">
                <a:solidFill>
                  <a:prstClr val="white"/>
                </a:solidFill>
              </a:rPr>
              <a:t>Credit Score	Life Expectancy	Next Best </a:t>
            </a:r>
            <a:r>
              <a:rPr lang="en-US" sz="2400" dirty="0">
                <a:solidFill>
                  <a:prstClr val="white"/>
                </a:solidFill>
              </a:rPr>
              <a:t>Offer</a:t>
            </a:r>
            <a:endParaRPr lang="en-US" sz="2400" dirty="0" smtClean="0">
              <a:solidFill>
                <a:prstClr val="white"/>
              </a:solidFill>
            </a:endParaRPr>
          </a:p>
          <a:p>
            <a:pPr defTabSz="914210">
              <a:tabLst>
                <a:tab pos="1998663" algn="l"/>
                <a:tab pos="4346575" algn="l"/>
              </a:tabLst>
            </a:pPr>
            <a:r>
              <a:rPr lang="en-US" sz="2400" dirty="0" smtClean="0">
                <a:solidFill>
                  <a:prstClr val="white"/>
                </a:solidFill>
              </a:rPr>
              <a:t>Lifetime Value	Attrition Risk	Purchase </a:t>
            </a:r>
            <a:r>
              <a:rPr lang="en-US" sz="2400" dirty="0">
                <a:solidFill>
                  <a:prstClr val="white"/>
                </a:solidFill>
              </a:rPr>
              <a:t>Propensity</a:t>
            </a:r>
            <a:endParaRPr lang="en-US" sz="2400" dirty="0" smtClean="0">
              <a:solidFill>
                <a:prstClr val="white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656012" y="1635986"/>
            <a:ext cx="2033726" cy="4976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41275">
            <a:noFill/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Initiated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965686" y="1622508"/>
            <a:ext cx="2033726" cy="49761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41275">
            <a:noFill/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Transacted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8387209" y="1609030"/>
            <a:ext cx="2279203" cy="4976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41275">
            <a:noFill/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Posted</a:t>
            </a:r>
            <a:endParaRPr lang="en-US" sz="3600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656012" y="3962400"/>
            <a:ext cx="7010400" cy="457200"/>
            <a:chOff x="3656012" y="3962400"/>
            <a:chExt cx="7010400" cy="457200"/>
          </a:xfrm>
        </p:grpSpPr>
        <p:sp>
          <p:nvSpPr>
            <p:cNvPr id="33" name="Rectangle 32"/>
            <p:cNvSpPr/>
            <p:nvPr/>
          </p:nvSpPr>
          <p:spPr>
            <a:xfrm>
              <a:off x="3656012" y="3962400"/>
              <a:ext cx="3383280" cy="4572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41275">
              <a:noFill/>
            </a:ln>
            <a:effectLst>
              <a:outerShdw blurRad="38100" dist="38100" dir="36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bg1"/>
                  </a:solidFill>
                </a:rPr>
                <a:t>Computational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283132" y="3962400"/>
              <a:ext cx="3383280" cy="457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41275">
              <a:noFill/>
            </a:ln>
            <a:effectLst>
              <a:outerShdw blurRad="38100" dist="38100" dir="36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bg1"/>
                  </a:solidFill>
                </a:rPr>
                <a:t>Notational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656012" y="5105400"/>
            <a:ext cx="7010400" cy="457200"/>
            <a:chOff x="3656012" y="5105400"/>
            <a:chExt cx="7010400" cy="457200"/>
          </a:xfrm>
        </p:grpSpPr>
        <p:sp>
          <p:nvSpPr>
            <p:cNvPr id="35" name="Rectangle 34"/>
            <p:cNvSpPr/>
            <p:nvPr/>
          </p:nvSpPr>
          <p:spPr>
            <a:xfrm>
              <a:off x="3656012" y="5105400"/>
              <a:ext cx="3383280" cy="4572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41275">
              <a:noFill/>
            </a:ln>
            <a:effectLst>
              <a:outerShdw blurRad="38100" dist="38100" dir="36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bg1"/>
                  </a:solidFill>
                </a:rPr>
                <a:t>Statistical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283132" y="5105400"/>
              <a:ext cx="3383280" cy="457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41275">
              <a:noFill/>
            </a:ln>
            <a:effectLst>
              <a:outerShdw blurRad="38100" dist="38100" dir="36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bg1"/>
                  </a:solidFill>
                </a:rPr>
                <a:t>Analytical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sp>
        <p:nvSpPr>
          <p:cNvPr id="41" name="Rechthoek 47"/>
          <p:cNvSpPr/>
          <p:nvPr/>
        </p:nvSpPr>
        <p:spPr>
          <a:xfrm>
            <a:off x="233243" y="6309360"/>
            <a:ext cx="11878516" cy="548640"/>
          </a:xfrm>
          <a:prstGeom prst="rect">
            <a:avLst/>
          </a:prstGeom>
          <a:solidFill>
            <a:schemeClr val="bg1"/>
          </a:solidFill>
        </p:spPr>
        <p:txBody>
          <a:bodyPr wrap="square" anchor="ctr" anchorCtr="0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prstClr val="white"/>
                </a:solidFill>
              </a:rPr>
              <a:t>B</a:t>
            </a:r>
            <a:r>
              <a:rPr lang="en-US" sz="1400" dirty="0" smtClean="0">
                <a:solidFill>
                  <a:prstClr val="white"/>
                </a:solidFill>
              </a:rPr>
              <a:t>ased on: “The </a:t>
            </a:r>
            <a:r>
              <a:rPr lang="en-US" sz="1400" dirty="0">
                <a:solidFill>
                  <a:prstClr val="white"/>
                </a:solidFill>
              </a:rPr>
              <a:t>Origins of Personal Data and its Implications for Governance” By Martin Abrams, The Information Accountability </a:t>
            </a:r>
            <a:r>
              <a:rPr lang="en-US" sz="1400" dirty="0" smtClean="0">
                <a:solidFill>
                  <a:prstClr val="white"/>
                </a:solidFill>
              </a:rPr>
              <a:t>Foundation, </a:t>
            </a:r>
            <a:r>
              <a:rPr lang="nl-NL" sz="1400" dirty="0" smtClean="0">
                <a:solidFill>
                  <a:prstClr val="white"/>
                </a:solidFill>
              </a:rPr>
              <a:t> </a:t>
            </a:r>
            <a:r>
              <a:rPr lang="nl-NL" sz="1400" dirty="0">
                <a:solidFill>
                  <a:prstClr val="white"/>
                </a:solidFill>
              </a:rPr>
              <a:t>21 </a:t>
            </a:r>
            <a:r>
              <a:rPr lang="nl-NL" sz="1400" dirty="0" err="1">
                <a:solidFill>
                  <a:prstClr val="white"/>
                </a:solidFill>
              </a:rPr>
              <a:t>March</a:t>
            </a:r>
            <a:r>
              <a:rPr lang="nl-NL" sz="1400" dirty="0">
                <a:solidFill>
                  <a:prstClr val="white"/>
                </a:solidFill>
              </a:rPr>
              <a:t> </a:t>
            </a:r>
            <a:r>
              <a:rPr lang="nl-NL" sz="1400" dirty="0" smtClean="0">
                <a:solidFill>
                  <a:prstClr val="white"/>
                </a:solidFill>
              </a:rPr>
              <a:t>2014” </a:t>
            </a:r>
            <a:r>
              <a:rPr lang="en-US" sz="1400" dirty="0" smtClean="0">
                <a:solidFill>
                  <a:prstClr val="white"/>
                </a:solidFill>
              </a:rPr>
              <a:t> </a:t>
            </a:r>
            <a:endParaRPr lang="nl-NL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05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292" y="986138"/>
            <a:ext cx="1994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2400" b="1" u="sng" dirty="0" smtClean="0">
                <a:solidFill>
                  <a:prstClr val="white"/>
                </a:solidFill>
              </a:rPr>
              <a:t>Who They Are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28324" y="1371603"/>
            <a:ext cx="2073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2400" b="1" u="sng" dirty="0" smtClean="0">
                <a:solidFill>
                  <a:prstClr val="white"/>
                </a:solidFill>
              </a:rPr>
              <a:t>What They Did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58223" y="986138"/>
            <a:ext cx="2138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2400" b="1" u="sng" dirty="0" smtClean="0">
                <a:solidFill>
                  <a:prstClr val="white"/>
                </a:solidFill>
              </a:rPr>
              <a:t>What They Like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89692" y="1371603"/>
            <a:ext cx="2279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2400" b="1" u="sng" dirty="0" smtClean="0">
                <a:solidFill>
                  <a:prstClr val="white"/>
                </a:solidFill>
              </a:rPr>
              <a:t>What They Have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821163" y="986138"/>
            <a:ext cx="1998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2400" b="1" u="sng" dirty="0" smtClean="0">
                <a:solidFill>
                  <a:prstClr val="white"/>
                </a:solidFill>
              </a:rPr>
              <a:t>What They Do</a:t>
            </a:r>
          </a:p>
        </p:txBody>
      </p:sp>
      <p:sp>
        <p:nvSpPr>
          <p:cNvPr id="4" name="Rectangle 3"/>
          <p:cNvSpPr/>
          <p:nvPr/>
        </p:nvSpPr>
        <p:spPr>
          <a:xfrm>
            <a:off x="304722" y="1973018"/>
            <a:ext cx="1737305" cy="4199824"/>
          </a:xfrm>
          <a:prstGeom prst="rect">
            <a:avLst/>
          </a:prstGeom>
          <a:solidFill>
            <a:schemeClr val="accent2">
              <a:lumMod val="75000"/>
            </a:schemeClr>
          </a:solidFill>
          <a:ln w="41275">
            <a:noFill/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914210"/>
            <a:r>
              <a:rPr lang="en-US" sz="6000" dirty="0" smtClean="0">
                <a:solidFill>
                  <a:prstClr val="white"/>
                </a:solidFill>
              </a:rPr>
              <a:t>Identity</a:t>
            </a:r>
            <a:endParaRPr lang="en-US" sz="600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273137" y="1972376"/>
            <a:ext cx="1737305" cy="4199824"/>
          </a:xfrm>
          <a:prstGeom prst="rect">
            <a:avLst/>
          </a:prstGeom>
          <a:solidFill>
            <a:schemeClr val="accent3">
              <a:lumMod val="75000"/>
            </a:schemeClr>
          </a:solidFill>
          <a:ln w="41275">
            <a:noFill/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914210"/>
            <a:r>
              <a:rPr lang="en-US" sz="6000" dirty="0" smtClean="0">
                <a:solidFill>
                  <a:prstClr val="white"/>
                </a:solidFill>
              </a:rPr>
              <a:t>History</a:t>
            </a:r>
            <a:endParaRPr lang="en-US" sz="60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241551" y="1972376"/>
            <a:ext cx="1737305" cy="4199824"/>
          </a:xfrm>
          <a:prstGeom prst="rect">
            <a:avLst/>
          </a:prstGeom>
          <a:solidFill>
            <a:schemeClr val="accent4">
              <a:lumMod val="75000"/>
            </a:schemeClr>
          </a:solidFill>
          <a:ln w="41275">
            <a:noFill/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914210"/>
            <a:r>
              <a:rPr lang="en-US" sz="6000" dirty="0" smtClean="0">
                <a:solidFill>
                  <a:prstClr val="white"/>
                </a:solidFill>
              </a:rPr>
              <a:t>Proclivities</a:t>
            </a:r>
            <a:endParaRPr lang="en-US" sz="60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209966" y="1972376"/>
            <a:ext cx="1737305" cy="419982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41275">
            <a:noFill/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914210"/>
            <a:r>
              <a:rPr lang="en-US" sz="6000" dirty="0" smtClean="0">
                <a:solidFill>
                  <a:prstClr val="white"/>
                </a:solidFill>
              </a:rPr>
              <a:t>Possessions</a:t>
            </a:r>
            <a:endParaRPr lang="en-US" sz="60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178383" y="1972376"/>
            <a:ext cx="1737305" cy="4199824"/>
          </a:xfrm>
          <a:prstGeom prst="rect">
            <a:avLst/>
          </a:prstGeom>
          <a:solidFill>
            <a:schemeClr val="accent6">
              <a:lumMod val="50000"/>
            </a:schemeClr>
          </a:solidFill>
          <a:ln w="41275">
            <a:noFill/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914210"/>
            <a:r>
              <a:rPr lang="en-US" sz="6000" dirty="0" smtClean="0">
                <a:solidFill>
                  <a:prstClr val="white"/>
                </a:solidFill>
              </a:rPr>
              <a:t>Activities</a:t>
            </a:r>
            <a:endParaRPr lang="en-US" sz="6000" dirty="0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344766" y="1371603"/>
            <a:ext cx="2049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2400" b="1" u="sng" dirty="0" smtClean="0">
                <a:solidFill>
                  <a:prstClr val="white"/>
                </a:solidFill>
              </a:rPr>
              <a:t>How They Feel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146799" y="1972376"/>
            <a:ext cx="1737305" cy="4199824"/>
          </a:xfrm>
          <a:prstGeom prst="rect">
            <a:avLst/>
          </a:prstGeom>
          <a:solidFill>
            <a:schemeClr val="bg2">
              <a:lumMod val="50000"/>
            </a:schemeClr>
          </a:solidFill>
          <a:ln w="41275">
            <a:noFill/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914210"/>
            <a:r>
              <a:rPr lang="en-US" sz="6000" dirty="0" smtClean="0">
                <a:solidFill>
                  <a:prstClr val="white"/>
                </a:solidFill>
              </a:rPr>
              <a:t>Beliefs</a:t>
            </a:r>
            <a:endParaRPr lang="en-US" sz="60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3046" y="76203"/>
            <a:ext cx="5471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3600" b="1" dirty="0" smtClean="0">
                <a:solidFill>
                  <a:prstClr val="white"/>
                </a:solidFill>
              </a:rPr>
              <a:t>A Customer Data Taxonomy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13703" y="2286000"/>
            <a:ext cx="11791141" cy="3733800"/>
            <a:chOff x="213703" y="2286000"/>
            <a:chExt cx="11791141" cy="3733800"/>
          </a:xfrm>
        </p:grpSpPr>
        <p:sp>
          <p:nvSpPr>
            <p:cNvPr id="5" name="Rectangle 4"/>
            <p:cNvSpPr/>
            <p:nvPr/>
          </p:nvSpPr>
          <p:spPr>
            <a:xfrm>
              <a:off x="213703" y="5257800"/>
              <a:ext cx="1919344" cy="533400"/>
            </a:xfrm>
            <a:prstGeom prst="rect">
              <a:avLst/>
            </a:prstGeom>
            <a:solidFill>
              <a:schemeClr val="bg1"/>
            </a:solidFill>
            <a:ln w="41275">
              <a:noFill/>
            </a:ln>
            <a:effectLst>
              <a:outerShdw blurRad="38100" dist="38100" dir="36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193868" y="5257800"/>
              <a:ext cx="1919344" cy="533400"/>
            </a:xfrm>
            <a:prstGeom prst="rect">
              <a:avLst/>
            </a:prstGeom>
            <a:solidFill>
              <a:schemeClr val="bg1"/>
            </a:solidFill>
            <a:ln w="41275">
              <a:noFill/>
            </a:ln>
            <a:effectLst>
              <a:outerShdw blurRad="38100" dist="38100" dir="36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208212" y="4267200"/>
              <a:ext cx="1919344" cy="533400"/>
            </a:xfrm>
            <a:prstGeom prst="rect">
              <a:avLst/>
            </a:prstGeom>
            <a:solidFill>
              <a:schemeClr val="bg1"/>
            </a:solidFill>
            <a:ln w="41275">
              <a:noFill/>
            </a:ln>
            <a:effectLst>
              <a:outerShdw blurRad="38100" dist="38100" dir="36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098868" y="3276600"/>
              <a:ext cx="1919344" cy="533400"/>
            </a:xfrm>
            <a:prstGeom prst="rect">
              <a:avLst/>
            </a:prstGeom>
            <a:solidFill>
              <a:schemeClr val="bg1"/>
            </a:solidFill>
            <a:ln w="41275">
              <a:noFill/>
            </a:ln>
            <a:effectLst>
              <a:outerShdw blurRad="38100" dist="38100" dir="36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113212" y="4419600"/>
              <a:ext cx="1919344" cy="533400"/>
            </a:xfrm>
            <a:prstGeom prst="rect">
              <a:avLst/>
            </a:prstGeom>
            <a:solidFill>
              <a:schemeClr val="bg1"/>
            </a:solidFill>
            <a:ln w="41275">
              <a:noFill/>
            </a:ln>
            <a:effectLst>
              <a:outerShdw blurRad="38100" dist="38100" dir="36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8151812" y="3657600"/>
              <a:ext cx="1919344" cy="533400"/>
            </a:xfrm>
            <a:prstGeom prst="rect">
              <a:avLst/>
            </a:prstGeom>
            <a:solidFill>
              <a:schemeClr val="bg1"/>
            </a:solidFill>
            <a:ln w="41275">
              <a:noFill/>
            </a:ln>
            <a:effectLst>
              <a:outerShdw blurRad="38100" dist="38100" dir="36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167153" y="2286000"/>
              <a:ext cx="1919344" cy="533400"/>
            </a:xfrm>
            <a:prstGeom prst="rect">
              <a:avLst/>
            </a:prstGeom>
            <a:solidFill>
              <a:schemeClr val="bg1"/>
            </a:solidFill>
            <a:ln w="41275">
              <a:noFill/>
            </a:ln>
            <a:effectLst>
              <a:outerShdw blurRad="38100" dist="38100" dir="36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0042468" y="2971800"/>
              <a:ext cx="1919344" cy="533400"/>
            </a:xfrm>
            <a:prstGeom prst="rect">
              <a:avLst/>
            </a:prstGeom>
            <a:solidFill>
              <a:schemeClr val="bg1"/>
            </a:solidFill>
            <a:ln w="41275">
              <a:noFill/>
            </a:ln>
            <a:effectLst>
              <a:outerShdw blurRad="38100" dist="38100" dir="36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0056812" y="3733800"/>
              <a:ext cx="1919344" cy="533400"/>
            </a:xfrm>
            <a:prstGeom prst="rect">
              <a:avLst/>
            </a:prstGeom>
            <a:solidFill>
              <a:schemeClr val="bg1"/>
            </a:solidFill>
            <a:ln w="41275">
              <a:noFill/>
            </a:ln>
            <a:effectLst>
              <a:outerShdw blurRad="38100" dist="38100" dir="36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0071156" y="4495800"/>
              <a:ext cx="1919344" cy="533400"/>
            </a:xfrm>
            <a:prstGeom prst="rect">
              <a:avLst/>
            </a:prstGeom>
            <a:solidFill>
              <a:schemeClr val="bg1"/>
            </a:solidFill>
            <a:ln w="41275">
              <a:noFill/>
            </a:ln>
            <a:effectLst>
              <a:outerShdw blurRad="38100" dist="38100" dir="36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0085500" y="5257800"/>
              <a:ext cx="1919344" cy="533400"/>
            </a:xfrm>
            <a:prstGeom prst="rect">
              <a:avLst/>
            </a:prstGeom>
            <a:solidFill>
              <a:schemeClr val="bg1"/>
            </a:solidFill>
            <a:ln w="41275">
              <a:noFill/>
            </a:ln>
            <a:effectLst>
              <a:outerShdw blurRad="38100" dist="38100" dir="36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156268" y="3429000"/>
              <a:ext cx="1919344" cy="533400"/>
            </a:xfrm>
            <a:prstGeom prst="rect">
              <a:avLst/>
            </a:prstGeom>
            <a:solidFill>
              <a:schemeClr val="bg1"/>
            </a:solidFill>
            <a:ln w="41275">
              <a:noFill/>
            </a:ln>
            <a:effectLst>
              <a:outerShdw blurRad="38100" dist="38100" dir="36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145383" y="4267200"/>
              <a:ext cx="1919344" cy="533400"/>
            </a:xfrm>
            <a:prstGeom prst="rect">
              <a:avLst/>
            </a:prstGeom>
            <a:solidFill>
              <a:schemeClr val="bg1"/>
            </a:solidFill>
            <a:ln w="41275">
              <a:noFill/>
            </a:ln>
            <a:effectLst>
              <a:outerShdw blurRad="38100" dist="38100" dir="36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113212" y="5486400"/>
              <a:ext cx="1919344" cy="533400"/>
            </a:xfrm>
            <a:prstGeom prst="rect">
              <a:avLst/>
            </a:prstGeom>
            <a:solidFill>
              <a:schemeClr val="bg1"/>
            </a:solidFill>
            <a:ln w="41275">
              <a:noFill/>
            </a:ln>
            <a:effectLst>
              <a:outerShdw blurRad="38100" dist="38100" dir="36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27012" y="4495800"/>
              <a:ext cx="1919344" cy="533400"/>
            </a:xfrm>
            <a:prstGeom prst="rect">
              <a:avLst/>
            </a:prstGeom>
            <a:solidFill>
              <a:schemeClr val="bg1"/>
            </a:solidFill>
            <a:ln w="41275">
              <a:noFill/>
            </a:ln>
            <a:effectLst>
              <a:outerShdw blurRad="38100" dist="38100" dir="36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40321" y="3733800"/>
              <a:ext cx="1919344" cy="533400"/>
            </a:xfrm>
            <a:prstGeom prst="rect">
              <a:avLst/>
            </a:prstGeom>
            <a:solidFill>
              <a:schemeClr val="bg1"/>
            </a:solidFill>
            <a:ln w="41275">
              <a:noFill/>
            </a:ln>
            <a:effectLst>
              <a:outerShdw blurRad="38100" dist="38100" dir="36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253630" y="2971800"/>
              <a:ext cx="1919344" cy="533400"/>
            </a:xfrm>
            <a:prstGeom prst="rect">
              <a:avLst/>
            </a:prstGeom>
            <a:solidFill>
              <a:schemeClr val="bg1"/>
            </a:solidFill>
            <a:ln w="41275">
              <a:noFill/>
            </a:ln>
            <a:effectLst>
              <a:outerShdw blurRad="38100" dist="38100" dir="36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2208212" y="3352800"/>
              <a:ext cx="1919344" cy="533400"/>
            </a:xfrm>
            <a:prstGeom prst="rect">
              <a:avLst/>
            </a:prstGeom>
            <a:solidFill>
              <a:schemeClr val="bg1"/>
            </a:solidFill>
            <a:ln w="41275">
              <a:noFill/>
            </a:ln>
            <a:effectLst>
              <a:outerShdw blurRad="38100" dist="38100" dir="36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8151812" y="5029200"/>
              <a:ext cx="1919344" cy="533400"/>
            </a:xfrm>
            <a:prstGeom prst="rect">
              <a:avLst/>
            </a:prstGeom>
            <a:solidFill>
              <a:schemeClr val="bg1"/>
            </a:solidFill>
            <a:ln w="41275">
              <a:noFill/>
            </a:ln>
            <a:effectLst>
              <a:outerShdw blurRad="38100" dist="38100" dir="36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156268" y="4953000"/>
              <a:ext cx="1919344" cy="533400"/>
            </a:xfrm>
            <a:prstGeom prst="rect">
              <a:avLst/>
            </a:prstGeom>
            <a:solidFill>
              <a:schemeClr val="bg1"/>
            </a:solidFill>
            <a:ln w="41275">
              <a:noFill/>
            </a:ln>
            <a:effectLst>
              <a:outerShdw blurRad="38100" dist="38100" dir="36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6780212" y="2072968"/>
            <a:ext cx="4219702" cy="9750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41275">
            <a:solidFill>
              <a:srgbClr val="FF0000"/>
            </a:solidFill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/>
              <a:t>Dark</a:t>
            </a:r>
            <a:endParaRPr lang="en-US" sz="6600" dirty="0"/>
          </a:p>
        </p:txBody>
      </p:sp>
      <p:sp>
        <p:nvSpPr>
          <p:cNvPr id="3" name="Rectangle 2"/>
          <p:cNvSpPr/>
          <p:nvPr/>
        </p:nvSpPr>
        <p:spPr>
          <a:xfrm>
            <a:off x="807910" y="2072968"/>
            <a:ext cx="4219702" cy="9750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41275">
            <a:solidFill>
              <a:srgbClr val="FF0000"/>
            </a:solidFill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/>
              <a:t>Missing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92860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292" y="986138"/>
            <a:ext cx="1994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2400" b="1" u="sng" dirty="0" smtClean="0">
                <a:solidFill>
                  <a:prstClr val="white"/>
                </a:solidFill>
              </a:rPr>
              <a:t>Who They Are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28324" y="1371603"/>
            <a:ext cx="2073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2400" b="1" u="sng" dirty="0" smtClean="0">
                <a:solidFill>
                  <a:prstClr val="white"/>
                </a:solidFill>
              </a:rPr>
              <a:t>What They Did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58223" y="986138"/>
            <a:ext cx="2138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2400" b="1" u="sng" dirty="0" smtClean="0">
                <a:solidFill>
                  <a:prstClr val="white"/>
                </a:solidFill>
              </a:rPr>
              <a:t>What They Like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89692" y="1371603"/>
            <a:ext cx="2279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2400" b="1" u="sng" dirty="0" smtClean="0">
                <a:solidFill>
                  <a:prstClr val="white"/>
                </a:solidFill>
              </a:rPr>
              <a:t>What They Have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821163" y="986138"/>
            <a:ext cx="1998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2400" b="1" u="sng" dirty="0" smtClean="0">
                <a:solidFill>
                  <a:prstClr val="white"/>
                </a:solidFill>
              </a:rPr>
              <a:t>What They Do</a:t>
            </a:r>
          </a:p>
        </p:txBody>
      </p:sp>
      <p:sp>
        <p:nvSpPr>
          <p:cNvPr id="4" name="Rectangle 3"/>
          <p:cNvSpPr/>
          <p:nvPr/>
        </p:nvSpPr>
        <p:spPr>
          <a:xfrm>
            <a:off x="304722" y="1996768"/>
            <a:ext cx="1737305" cy="4199824"/>
          </a:xfrm>
          <a:prstGeom prst="rect">
            <a:avLst/>
          </a:prstGeom>
          <a:solidFill>
            <a:schemeClr val="accent2">
              <a:lumMod val="75000"/>
            </a:schemeClr>
          </a:solidFill>
          <a:ln w="41275">
            <a:noFill/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914210"/>
            <a:r>
              <a:rPr lang="en-US" sz="6000" dirty="0" smtClean="0">
                <a:solidFill>
                  <a:prstClr val="white"/>
                </a:solidFill>
              </a:rPr>
              <a:t>Identity</a:t>
            </a:r>
            <a:endParaRPr lang="en-US" sz="600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273137" y="1972376"/>
            <a:ext cx="1737305" cy="4199824"/>
          </a:xfrm>
          <a:prstGeom prst="rect">
            <a:avLst/>
          </a:prstGeom>
          <a:solidFill>
            <a:schemeClr val="accent3">
              <a:lumMod val="75000"/>
            </a:schemeClr>
          </a:solidFill>
          <a:ln w="41275">
            <a:noFill/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914210"/>
            <a:r>
              <a:rPr lang="en-US" sz="6000" dirty="0" smtClean="0">
                <a:solidFill>
                  <a:prstClr val="white"/>
                </a:solidFill>
              </a:rPr>
              <a:t>History</a:t>
            </a:r>
            <a:endParaRPr lang="en-US" sz="60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241551" y="1972376"/>
            <a:ext cx="1737305" cy="4199824"/>
          </a:xfrm>
          <a:prstGeom prst="rect">
            <a:avLst/>
          </a:prstGeom>
          <a:solidFill>
            <a:schemeClr val="accent4">
              <a:lumMod val="75000"/>
            </a:schemeClr>
          </a:solidFill>
          <a:ln w="41275">
            <a:noFill/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914210"/>
            <a:r>
              <a:rPr lang="en-US" sz="6000" dirty="0" smtClean="0">
                <a:solidFill>
                  <a:prstClr val="white"/>
                </a:solidFill>
              </a:rPr>
              <a:t>Proclivities</a:t>
            </a:r>
            <a:endParaRPr lang="en-US" sz="60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209966" y="1972376"/>
            <a:ext cx="1737305" cy="419982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41275">
            <a:noFill/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914210"/>
            <a:r>
              <a:rPr lang="en-US" sz="6000" dirty="0" smtClean="0">
                <a:solidFill>
                  <a:prstClr val="white"/>
                </a:solidFill>
              </a:rPr>
              <a:t>Possessions</a:t>
            </a:r>
            <a:endParaRPr lang="en-US" sz="60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178383" y="1972376"/>
            <a:ext cx="1737305" cy="4199824"/>
          </a:xfrm>
          <a:prstGeom prst="rect">
            <a:avLst/>
          </a:prstGeom>
          <a:solidFill>
            <a:schemeClr val="accent6">
              <a:lumMod val="50000"/>
            </a:schemeClr>
          </a:solidFill>
          <a:ln w="41275">
            <a:noFill/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914210"/>
            <a:r>
              <a:rPr lang="en-US" sz="6000" dirty="0" smtClean="0">
                <a:solidFill>
                  <a:prstClr val="white"/>
                </a:solidFill>
              </a:rPr>
              <a:t>Activities</a:t>
            </a:r>
            <a:endParaRPr lang="en-US" sz="6000" dirty="0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344766" y="1371603"/>
            <a:ext cx="2049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2400" b="1" u="sng" dirty="0" smtClean="0">
                <a:solidFill>
                  <a:prstClr val="white"/>
                </a:solidFill>
              </a:rPr>
              <a:t>How They Feel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146799" y="1972376"/>
            <a:ext cx="1737305" cy="4199824"/>
          </a:xfrm>
          <a:prstGeom prst="rect">
            <a:avLst/>
          </a:prstGeom>
          <a:solidFill>
            <a:schemeClr val="bg2">
              <a:lumMod val="50000"/>
            </a:schemeClr>
          </a:solidFill>
          <a:ln w="41275">
            <a:noFill/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914210"/>
            <a:r>
              <a:rPr lang="en-US" sz="6000" dirty="0" smtClean="0">
                <a:solidFill>
                  <a:prstClr val="white"/>
                </a:solidFill>
              </a:rPr>
              <a:t>Beliefs</a:t>
            </a:r>
            <a:endParaRPr lang="en-US" sz="60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3046" y="76203"/>
            <a:ext cx="5471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3600" b="1" dirty="0" smtClean="0">
                <a:solidFill>
                  <a:prstClr val="white"/>
                </a:solidFill>
              </a:rPr>
              <a:t>A Customer Data Taxonomy</a:t>
            </a:r>
          </a:p>
        </p:txBody>
      </p:sp>
      <p:sp>
        <p:nvSpPr>
          <p:cNvPr id="26" name="Rectangle 25"/>
          <p:cNvSpPr/>
          <p:nvPr/>
        </p:nvSpPr>
        <p:spPr>
          <a:xfrm>
            <a:off x="0" y="1828800"/>
            <a:ext cx="12081664" cy="4367792"/>
          </a:xfrm>
          <a:prstGeom prst="rect">
            <a:avLst/>
          </a:prstGeom>
          <a:solidFill>
            <a:schemeClr val="bg1">
              <a:alpha val="27000"/>
            </a:schemeClr>
          </a:solidFill>
          <a:ln w="41275">
            <a:noFill/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7" name="Picture 4" descr="http://t2.gstatic.com/images?q=tbn:ANd9GcQ8QQyk_YN-jxC0VgJmjZa_rMAt2lvl7SsVsdztI2KJqlPHlOY-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6207" y="2133600"/>
            <a:ext cx="1930805" cy="192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ttp://t2.gstatic.com/images?q=tbn:ANd9GcQ8QQyk_YN-jxC0VgJmjZa_rMAt2lvl7SsVsdztI2KJqlPHlOY-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7407" y="2133600"/>
            <a:ext cx="1930805" cy="192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t2.gstatic.com/images?q=tbn:ANd9GcQ8QQyk_YN-jxC0VgJmjZa_rMAt2lvl7SsVsdztI2KJqlPHlOY-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012" y="2133600"/>
            <a:ext cx="1930805" cy="192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ttps://www.syncfusion.com/Content/en-US/Products/Images/wpf/spreadsheet/spreadsheet_formulassupport.png?v=0711201406193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9799" y="3396968"/>
            <a:ext cx="1808205" cy="124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s://www.syncfusion.com/Content/en-US/Products/Images/wpf/spreadsheet/spreadsheet_formulassupport.png?v=0711201406193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1799" y="3756492"/>
            <a:ext cx="1808205" cy="124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ttps://www.syncfusion.com/Content/en-US/Products/Images/wpf/spreadsheet/spreadsheet_formulassupport.png?v=0711201406193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9895" y="3463716"/>
            <a:ext cx="1808205" cy="124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https://www.syncfusion.com/Content/en-US/Products/Images/wpf/spreadsheet/spreadsheet_formulassupport.png?v=0711201406193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5799" y="3832692"/>
            <a:ext cx="1808205" cy="124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https://www.syncfusion.com/Content/en-US/Products/Images/wpf/spreadsheet/spreadsheet_formulassupport.png?v=0711201406193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7799" y="3397926"/>
            <a:ext cx="1808205" cy="124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ttps://www.syncfusion.com/Content/en-US/Products/Images/wpf/spreadsheet/spreadsheet_formulassupport.png?v=0711201406193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5895" y="3463716"/>
            <a:ext cx="1808205" cy="124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s://www.syncfusion.com/Content/en-US/Products/Images/wpf/spreadsheet/spreadsheet_formulassupport.png?v=0711201406193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1799" y="3962658"/>
            <a:ext cx="1808205" cy="124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ttp://t2.gstatic.com/images?q=tbn:ANd9GcQ8QQyk_YN-jxC0VgJmjZa_rMAt2lvl7SsVsdztI2KJqlPHlOY-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8607" y="2133600"/>
            <a:ext cx="1930805" cy="192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s://www.syncfusion.com/Content/en-US/Products/Images/wpf/spreadsheet/spreadsheet_formulassupport.png?v=0711201406193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3799" y="3550326"/>
            <a:ext cx="1808205" cy="124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s://www.syncfusion.com/Content/en-US/Products/Images/wpf/spreadsheet/spreadsheet_formulassupport.png?v=0711201406193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8199" y="3089866"/>
            <a:ext cx="1808205" cy="124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http://t2.gstatic.com/images?q=tbn:ANd9GcQ8QQyk_YN-jxC0VgJmjZa_rMAt2lvl7SsVsdztI2KJqlPHlOY-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9807" y="2133600"/>
            <a:ext cx="1930805" cy="192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https://www.syncfusion.com/Content/en-US/Products/Images/wpf/spreadsheet/spreadsheet_formulassupport.png?v=0711201406193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2599" y="3756492"/>
            <a:ext cx="1808205" cy="124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https://www.syncfusion.com/Content/en-US/Products/Images/wpf/spreadsheet/spreadsheet_formulassupport.png?v=0711201406193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38951" y="3439644"/>
            <a:ext cx="1808205" cy="124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ttp://t2.gstatic.com/images?q=tbn:ANd9GcQ8QQyk_YN-jxC0VgJmjZa_rMAt2lvl7SsVsdztI2KJqlPHlOY-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8607" y="2133600"/>
            <a:ext cx="1930805" cy="192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Group 49"/>
          <p:cNvGrpSpPr/>
          <p:nvPr/>
        </p:nvGrpSpPr>
        <p:grpSpPr>
          <a:xfrm>
            <a:off x="783992" y="2282111"/>
            <a:ext cx="10912648" cy="1135020"/>
            <a:chOff x="2360612" y="5334000"/>
            <a:chExt cx="7419071" cy="784913"/>
          </a:xfrm>
        </p:grpSpPr>
        <p:pic>
          <p:nvPicPr>
            <p:cNvPr id="53" name="Picture 6" descr="http://upload.wikimedia.org/wikipedia/commons/a/a2/Orange-fruit-2.jp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9812" y="5433223"/>
              <a:ext cx="594527" cy="586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http://static.ddmcdn.com/gif/fruit-questions-1.jp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750" r="9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0612" y="5418953"/>
              <a:ext cx="616547" cy="6150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4" descr="http://content.answcdn.com/main/content/img/wiley/visualfood/14_Agrumes/40880-Citron.jpg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5286" y="5435270"/>
              <a:ext cx="528469" cy="582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10" descr="http://sandbox.yoyogames.com/extras/image/name/san2/916/294916/original/fruit_banana.jpg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99750" l="18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810823" y="5360849"/>
              <a:ext cx="968860" cy="7312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12" descr="http://www.yalerecord.com/wordpress/wp-content/uploads/2011/10/strawberry.jpg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8117" y="5447518"/>
              <a:ext cx="595069" cy="5578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14" descr="http://content.answcdn.com/main/content/img/wiley/visualfood/13_FruitsPepin/50116-PoirePackham.jpg"/>
            <p:cNvPicPr>
              <a:picLocks noChangeAspect="1" noChangeArrowheads="1"/>
            </p:cNvPicPr>
            <p:nvPr/>
          </p:nvPicPr>
          <p:blipFill>
            <a:blip r:embed="rId1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0" r="100000">
                          <a14:foregroundMark x1="47126" y1="5426" x2="47126" y2="5426"/>
                          <a14:foregroundMark x1="47126" y1="8527" x2="47126" y2="85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7485" y="5334000"/>
              <a:ext cx="533741" cy="784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8" name="Picture 2" descr="https://www.syncfusion.com/Content/en-US/Products/Images/wpf/spreadsheet/spreadsheet_formulassupport.png?v=0711201406193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25303" y="3940972"/>
            <a:ext cx="1808205" cy="124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https://www.syncfusion.com/Content/en-US/Products/Images/wpf/spreadsheet/spreadsheet_formulassupport.png?v=0711201406193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11655" y="3515836"/>
            <a:ext cx="1808205" cy="124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https://www.syncfusion.com/Content/en-US/Products/Images/wpf/spreadsheet/spreadsheet_formulassupport.png?v=0711201406193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12983" y="4354060"/>
            <a:ext cx="1808205" cy="124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https://www.syncfusion.com/Content/en-US/Products/Images/wpf/spreadsheet/spreadsheet_formulassupport.png?v=0711201406193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75015" y="5059932"/>
            <a:ext cx="1808205" cy="124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https://www.syncfusion.com/Content/en-US/Products/Images/wpf/spreadsheet/spreadsheet_formulassupport.png?v=0711201406193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37047" y="4682924"/>
            <a:ext cx="1808205" cy="124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https://www.syncfusion.com/Content/en-US/Products/Images/wpf/spreadsheet/spreadsheet_formulassupport.png?v=0711201406193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86807" y="5105400"/>
            <a:ext cx="1808205" cy="124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https://www.syncfusion.com/Content/en-US/Products/Images/wpf/spreadsheet/spreadsheet_formulassupport.png?v=0711201406193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6567" y="4419600"/>
            <a:ext cx="1808205" cy="124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https://www.syncfusion.com/Content/en-US/Products/Images/wpf/spreadsheet/spreadsheet_formulassupport.png?v=0711201406193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6327" y="5006766"/>
            <a:ext cx="1808205" cy="124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https://www.syncfusion.com/Content/en-US/Products/Images/wpf/spreadsheet/spreadsheet_formulassupport.png?v=0711201406193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7007" y="4495800"/>
            <a:ext cx="1808205" cy="124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https://www.syncfusion.com/Content/en-US/Products/Images/wpf/spreadsheet/spreadsheet_formulassupport.png?v=0711201406193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8807" y="5006766"/>
            <a:ext cx="1808205" cy="124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https://www.syncfusion.com/Content/en-US/Products/Images/wpf/spreadsheet/spreadsheet_formulassupport.png?v=0711201406193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8012" y="5006766"/>
            <a:ext cx="1808205" cy="124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https://www.syncfusion.com/Content/en-US/Products/Images/wpf/spreadsheet/spreadsheet_formulassupport.png?v=0711201406193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0007" y="4419600"/>
            <a:ext cx="1808205" cy="124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https://www.syncfusion.com/Content/en-US/Products/Images/wpf/spreadsheet/spreadsheet_formulassupport.png?v=0711201406193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4607" y="4778166"/>
            <a:ext cx="1808205" cy="124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https://www.syncfusion.com/Content/en-US/Products/Images/wpf/spreadsheet/spreadsheet_formulassupport.png?v=0711201406193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8612" y="5006766"/>
            <a:ext cx="1808205" cy="124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https://www.syncfusion.com/Content/en-US/Products/Images/wpf/spreadsheet/spreadsheet_formulassupport.png?v=0711201406193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932" y="4764139"/>
            <a:ext cx="1808205" cy="124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/>
          <p:cNvSpPr/>
          <p:nvPr/>
        </p:nvSpPr>
        <p:spPr>
          <a:xfrm>
            <a:off x="6780212" y="2072968"/>
            <a:ext cx="4219702" cy="9750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41275">
            <a:solidFill>
              <a:srgbClr val="FF0000"/>
            </a:solidFill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/>
              <a:t>Dark</a:t>
            </a:r>
            <a:endParaRPr lang="en-US" sz="6600" dirty="0"/>
          </a:p>
        </p:txBody>
      </p:sp>
      <p:pic>
        <p:nvPicPr>
          <p:cNvPr id="76" name="Picture 2" descr="https://www.syncfusion.com/Content/en-US/Products/Images/wpf/spreadsheet/spreadsheet_formulassupport.png?v=0711201406193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4267200"/>
            <a:ext cx="1808205" cy="124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https://www.syncfusion.com/Content/en-US/Products/Images/wpf/spreadsheet/spreadsheet_formulassupport.png?v=0711201406193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4988" y="3048000"/>
            <a:ext cx="1808205" cy="124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82976" y="237485"/>
            <a:ext cx="2300204" cy="204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" name="Picture 2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2977" y="2163428"/>
            <a:ext cx="480794" cy="42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2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3161" y="2163428"/>
            <a:ext cx="480794" cy="42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Picture 2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2412" y="2163428"/>
            <a:ext cx="480794" cy="42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" name="Picture 2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1663" y="2163428"/>
            <a:ext cx="480794" cy="42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Picture 2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0914" y="2163428"/>
            <a:ext cx="480794" cy="42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" name="Picture 2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42818" y="2163428"/>
            <a:ext cx="480794" cy="42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473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4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6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8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2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4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6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8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2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4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6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2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400"/>
                            </p:stCondLst>
                            <p:childTnLst>
                              <p:par>
                                <p:cTn id="1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6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8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0"/>
                            </p:stCondLst>
                            <p:childTnLst>
                              <p:par>
                                <p:cTn id="1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200"/>
                            </p:stCondLst>
                            <p:childTnLst>
                              <p:par>
                                <p:cTn id="1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3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0"/>
                            </p:stCondLst>
                            <p:childTnLst>
                              <p:par>
                                <p:cTn id="1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75" grpId="0" animBg="1"/>
      <p:bldP spid="75" grpId="1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292" y="986138"/>
            <a:ext cx="1994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2400" b="1" u="sng" dirty="0" smtClean="0">
                <a:solidFill>
                  <a:prstClr val="white"/>
                </a:solidFill>
              </a:rPr>
              <a:t>Who They Are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28324" y="1371603"/>
            <a:ext cx="2073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2400" b="1" u="sng" dirty="0" smtClean="0">
                <a:solidFill>
                  <a:prstClr val="white"/>
                </a:solidFill>
              </a:rPr>
              <a:t>What They Did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58223" y="986138"/>
            <a:ext cx="2138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2400" b="1" u="sng" dirty="0" smtClean="0">
                <a:solidFill>
                  <a:prstClr val="white"/>
                </a:solidFill>
              </a:rPr>
              <a:t>What They Like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89692" y="1371603"/>
            <a:ext cx="2279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2400" b="1" u="sng" dirty="0" smtClean="0">
                <a:solidFill>
                  <a:prstClr val="white"/>
                </a:solidFill>
              </a:rPr>
              <a:t>What They Have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821163" y="986138"/>
            <a:ext cx="1998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2400" b="1" u="sng" dirty="0" smtClean="0">
                <a:solidFill>
                  <a:prstClr val="white"/>
                </a:solidFill>
              </a:rPr>
              <a:t>What They Do</a:t>
            </a:r>
          </a:p>
        </p:txBody>
      </p:sp>
      <p:sp>
        <p:nvSpPr>
          <p:cNvPr id="4" name="Rectangle 3"/>
          <p:cNvSpPr/>
          <p:nvPr/>
        </p:nvSpPr>
        <p:spPr>
          <a:xfrm>
            <a:off x="304722" y="1996768"/>
            <a:ext cx="1737305" cy="4199824"/>
          </a:xfrm>
          <a:prstGeom prst="rect">
            <a:avLst/>
          </a:prstGeom>
          <a:solidFill>
            <a:schemeClr val="accent2">
              <a:lumMod val="75000"/>
            </a:schemeClr>
          </a:solidFill>
          <a:ln w="41275">
            <a:noFill/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914210"/>
            <a:r>
              <a:rPr lang="en-US" sz="6000" dirty="0" smtClean="0">
                <a:solidFill>
                  <a:prstClr val="white"/>
                </a:solidFill>
              </a:rPr>
              <a:t>Identity</a:t>
            </a:r>
            <a:endParaRPr lang="en-US" sz="600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273137" y="1972376"/>
            <a:ext cx="1737305" cy="4199824"/>
          </a:xfrm>
          <a:prstGeom prst="rect">
            <a:avLst/>
          </a:prstGeom>
          <a:solidFill>
            <a:schemeClr val="accent3">
              <a:lumMod val="75000"/>
            </a:schemeClr>
          </a:solidFill>
          <a:ln w="41275">
            <a:noFill/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914210"/>
            <a:r>
              <a:rPr lang="en-US" sz="6000" dirty="0" smtClean="0">
                <a:solidFill>
                  <a:prstClr val="white"/>
                </a:solidFill>
              </a:rPr>
              <a:t>History</a:t>
            </a:r>
            <a:endParaRPr lang="en-US" sz="60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241551" y="1972376"/>
            <a:ext cx="1737305" cy="4199824"/>
          </a:xfrm>
          <a:prstGeom prst="rect">
            <a:avLst/>
          </a:prstGeom>
          <a:solidFill>
            <a:schemeClr val="accent4">
              <a:lumMod val="75000"/>
            </a:schemeClr>
          </a:solidFill>
          <a:ln w="41275">
            <a:noFill/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914210"/>
            <a:r>
              <a:rPr lang="en-US" sz="6000" dirty="0" smtClean="0">
                <a:solidFill>
                  <a:prstClr val="white"/>
                </a:solidFill>
              </a:rPr>
              <a:t>Proclivities</a:t>
            </a:r>
            <a:endParaRPr lang="en-US" sz="60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209966" y="1972376"/>
            <a:ext cx="1737305" cy="419982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41275">
            <a:noFill/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914210"/>
            <a:r>
              <a:rPr lang="en-US" sz="6000" dirty="0" smtClean="0">
                <a:solidFill>
                  <a:prstClr val="white"/>
                </a:solidFill>
              </a:rPr>
              <a:t>Possessions</a:t>
            </a:r>
            <a:endParaRPr lang="en-US" sz="60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178383" y="1972376"/>
            <a:ext cx="1737305" cy="4199824"/>
          </a:xfrm>
          <a:prstGeom prst="rect">
            <a:avLst/>
          </a:prstGeom>
          <a:solidFill>
            <a:schemeClr val="accent6">
              <a:lumMod val="50000"/>
            </a:schemeClr>
          </a:solidFill>
          <a:ln w="41275">
            <a:noFill/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914210"/>
            <a:r>
              <a:rPr lang="en-US" sz="6000" dirty="0" smtClean="0">
                <a:solidFill>
                  <a:prstClr val="white"/>
                </a:solidFill>
              </a:rPr>
              <a:t>Activities</a:t>
            </a:r>
            <a:endParaRPr lang="en-US" sz="6000" dirty="0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344766" y="1371603"/>
            <a:ext cx="2049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2400" b="1" u="sng" dirty="0" smtClean="0">
                <a:solidFill>
                  <a:prstClr val="white"/>
                </a:solidFill>
              </a:rPr>
              <a:t>How They Feel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146799" y="1972376"/>
            <a:ext cx="1737305" cy="4199824"/>
          </a:xfrm>
          <a:prstGeom prst="rect">
            <a:avLst/>
          </a:prstGeom>
          <a:solidFill>
            <a:schemeClr val="bg2">
              <a:lumMod val="50000"/>
            </a:schemeClr>
          </a:solidFill>
          <a:ln w="41275">
            <a:noFill/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914210"/>
            <a:r>
              <a:rPr lang="en-US" sz="6000" dirty="0" smtClean="0">
                <a:solidFill>
                  <a:prstClr val="white"/>
                </a:solidFill>
              </a:rPr>
              <a:t>Beliefs</a:t>
            </a:r>
            <a:endParaRPr lang="en-US" sz="60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3046" y="76203"/>
            <a:ext cx="5471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3600" b="1" dirty="0" smtClean="0">
                <a:solidFill>
                  <a:prstClr val="white"/>
                </a:solidFill>
              </a:rPr>
              <a:t>A Customer Data Taxonomy</a:t>
            </a:r>
          </a:p>
        </p:txBody>
      </p:sp>
      <p:sp>
        <p:nvSpPr>
          <p:cNvPr id="26" name="Rectangle 25"/>
          <p:cNvSpPr/>
          <p:nvPr/>
        </p:nvSpPr>
        <p:spPr>
          <a:xfrm>
            <a:off x="0" y="1828800"/>
            <a:ext cx="12081664" cy="4367792"/>
          </a:xfrm>
          <a:prstGeom prst="rect">
            <a:avLst/>
          </a:prstGeom>
          <a:solidFill>
            <a:schemeClr val="bg1">
              <a:alpha val="27000"/>
            </a:schemeClr>
          </a:solidFill>
          <a:ln w="41275">
            <a:noFill/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7" name="Picture 4" descr="http://t2.gstatic.com/images?q=tbn:ANd9GcQ8QQyk_YN-jxC0VgJmjZa_rMAt2lvl7SsVsdztI2KJqlPHlOY-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6207" y="2133600"/>
            <a:ext cx="1930805" cy="192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ttp://t2.gstatic.com/images?q=tbn:ANd9GcQ8QQyk_YN-jxC0VgJmjZa_rMAt2lvl7SsVsdztI2KJqlPHlOY-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7407" y="2133600"/>
            <a:ext cx="1930805" cy="192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t2.gstatic.com/images?q=tbn:ANd9GcQ8QQyk_YN-jxC0VgJmjZa_rMAt2lvl7SsVsdztI2KJqlPHlOY-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012" y="2133600"/>
            <a:ext cx="1930805" cy="192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ttps://www.syncfusion.com/Content/en-US/Products/Images/wpf/spreadsheet/spreadsheet_formulassupport.png?v=0711201406193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9799" y="3396968"/>
            <a:ext cx="1808205" cy="124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s://www.syncfusion.com/Content/en-US/Products/Images/wpf/spreadsheet/spreadsheet_formulassupport.png?v=0711201406193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1799" y="3756492"/>
            <a:ext cx="1808205" cy="124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ttps://www.syncfusion.com/Content/en-US/Products/Images/wpf/spreadsheet/spreadsheet_formulassupport.png?v=0711201406193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9895" y="3463716"/>
            <a:ext cx="1808205" cy="124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https://www.syncfusion.com/Content/en-US/Products/Images/wpf/spreadsheet/spreadsheet_formulassupport.png?v=0711201406193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5799" y="3832692"/>
            <a:ext cx="1808205" cy="124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https://www.syncfusion.com/Content/en-US/Products/Images/wpf/spreadsheet/spreadsheet_formulassupport.png?v=0711201406193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7799" y="3397926"/>
            <a:ext cx="1808205" cy="124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ttps://www.syncfusion.com/Content/en-US/Products/Images/wpf/spreadsheet/spreadsheet_formulassupport.png?v=0711201406193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5895" y="3463716"/>
            <a:ext cx="1808205" cy="124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s://www.syncfusion.com/Content/en-US/Products/Images/wpf/spreadsheet/spreadsheet_formulassupport.png?v=0711201406193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1799" y="3962658"/>
            <a:ext cx="1808205" cy="124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ttp://t2.gstatic.com/images?q=tbn:ANd9GcQ8QQyk_YN-jxC0VgJmjZa_rMAt2lvl7SsVsdztI2KJqlPHlOY-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8607" y="2133600"/>
            <a:ext cx="1930805" cy="192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s://www.syncfusion.com/Content/en-US/Products/Images/wpf/spreadsheet/spreadsheet_formulassupport.png?v=0711201406193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3799" y="3550326"/>
            <a:ext cx="1808205" cy="124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s://www.syncfusion.com/Content/en-US/Products/Images/wpf/spreadsheet/spreadsheet_formulassupport.png?v=0711201406193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8199" y="3089866"/>
            <a:ext cx="1808205" cy="124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http://t2.gstatic.com/images?q=tbn:ANd9GcQ8QQyk_YN-jxC0VgJmjZa_rMAt2lvl7SsVsdztI2KJqlPHlOY-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9807" y="2133600"/>
            <a:ext cx="1930805" cy="192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https://www.syncfusion.com/Content/en-US/Products/Images/wpf/spreadsheet/spreadsheet_formulassupport.png?v=0711201406193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2599" y="3756492"/>
            <a:ext cx="1808205" cy="124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https://www.syncfusion.com/Content/en-US/Products/Images/wpf/spreadsheet/spreadsheet_formulassupport.png?v=0711201406193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38951" y="3439644"/>
            <a:ext cx="1808205" cy="124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ttp://t2.gstatic.com/images?q=tbn:ANd9GcQ8QQyk_YN-jxC0VgJmjZa_rMAt2lvl7SsVsdztI2KJqlPHlOY-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8607" y="2133600"/>
            <a:ext cx="1930805" cy="192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Group 49"/>
          <p:cNvGrpSpPr/>
          <p:nvPr/>
        </p:nvGrpSpPr>
        <p:grpSpPr>
          <a:xfrm>
            <a:off x="783992" y="2282111"/>
            <a:ext cx="10912648" cy="1135020"/>
            <a:chOff x="2360612" y="5334000"/>
            <a:chExt cx="7419071" cy="784913"/>
          </a:xfrm>
        </p:grpSpPr>
        <p:pic>
          <p:nvPicPr>
            <p:cNvPr id="53" name="Picture 6" descr="http://upload.wikimedia.org/wikipedia/commons/a/a2/Orange-fruit-2.jp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9812" y="5433223"/>
              <a:ext cx="594527" cy="586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http://static.ddmcdn.com/gif/fruit-questions-1.jp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750" r="9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0612" y="5418953"/>
              <a:ext cx="616547" cy="6150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4" descr="http://content.answcdn.com/main/content/img/wiley/visualfood/14_Agrumes/40880-Citron.jpg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5286" y="5435270"/>
              <a:ext cx="528469" cy="582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10" descr="http://sandbox.yoyogames.com/extras/image/name/san2/916/294916/original/fruit_banana.jpg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99750" l="18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810823" y="5360849"/>
              <a:ext cx="968860" cy="7312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12" descr="http://www.yalerecord.com/wordpress/wp-content/uploads/2011/10/strawberry.jpg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8117" y="5447518"/>
              <a:ext cx="595069" cy="5578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14" descr="http://content.answcdn.com/main/content/img/wiley/visualfood/13_FruitsPepin/50116-PoirePackham.jpg"/>
            <p:cNvPicPr>
              <a:picLocks noChangeAspect="1" noChangeArrowheads="1"/>
            </p:cNvPicPr>
            <p:nvPr/>
          </p:nvPicPr>
          <p:blipFill>
            <a:blip r:embed="rId1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0" r="100000">
                          <a14:foregroundMark x1="47126" y1="5426" x2="47126" y2="5426"/>
                          <a14:foregroundMark x1="47126" y1="8527" x2="47126" y2="85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7485" y="5334000"/>
              <a:ext cx="533741" cy="784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8" name="Picture 2" descr="https://www.syncfusion.com/Content/en-US/Products/Images/wpf/spreadsheet/spreadsheet_formulassupport.png?v=0711201406193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25303" y="3940972"/>
            <a:ext cx="1808205" cy="124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https://www.syncfusion.com/Content/en-US/Products/Images/wpf/spreadsheet/spreadsheet_formulassupport.png?v=0711201406193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11655" y="3515836"/>
            <a:ext cx="1808205" cy="124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https://www.syncfusion.com/Content/en-US/Products/Images/wpf/spreadsheet/spreadsheet_formulassupport.png?v=0711201406193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12983" y="4354060"/>
            <a:ext cx="1808205" cy="124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https://www.syncfusion.com/Content/en-US/Products/Images/wpf/spreadsheet/spreadsheet_formulassupport.png?v=0711201406193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75015" y="5059932"/>
            <a:ext cx="1808205" cy="124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https://www.syncfusion.com/Content/en-US/Products/Images/wpf/spreadsheet/spreadsheet_formulassupport.png?v=0711201406193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37047" y="4682924"/>
            <a:ext cx="1808205" cy="124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https://www.syncfusion.com/Content/en-US/Products/Images/wpf/spreadsheet/spreadsheet_formulassupport.png?v=0711201406193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86807" y="5105400"/>
            <a:ext cx="1808205" cy="124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https://www.syncfusion.com/Content/en-US/Products/Images/wpf/spreadsheet/spreadsheet_formulassupport.png?v=0711201406193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6567" y="4419600"/>
            <a:ext cx="1808205" cy="124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https://www.syncfusion.com/Content/en-US/Products/Images/wpf/spreadsheet/spreadsheet_formulassupport.png?v=0711201406193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6327" y="5006766"/>
            <a:ext cx="1808205" cy="124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https://www.syncfusion.com/Content/en-US/Products/Images/wpf/spreadsheet/spreadsheet_formulassupport.png?v=0711201406193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7007" y="4495800"/>
            <a:ext cx="1808205" cy="124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https://www.syncfusion.com/Content/en-US/Products/Images/wpf/spreadsheet/spreadsheet_formulassupport.png?v=0711201406193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8807" y="5006766"/>
            <a:ext cx="1808205" cy="124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https://www.syncfusion.com/Content/en-US/Products/Images/wpf/spreadsheet/spreadsheet_formulassupport.png?v=0711201406193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8012" y="5006766"/>
            <a:ext cx="1808205" cy="124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https://www.syncfusion.com/Content/en-US/Products/Images/wpf/spreadsheet/spreadsheet_formulassupport.png?v=0711201406193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0007" y="4419600"/>
            <a:ext cx="1808205" cy="124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https://www.syncfusion.com/Content/en-US/Products/Images/wpf/spreadsheet/spreadsheet_formulassupport.png?v=0711201406193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4607" y="4778166"/>
            <a:ext cx="1808205" cy="124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https://www.syncfusion.com/Content/en-US/Products/Images/wpf/spreadsheet/spreadsheet_formulassupport.png?v=0711201406193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8612" y="5006766"/>
            <a:ext cx="1808205" cy="124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https://www.syncfusion.com/Content/en-US/Products/Images/wpf/spreadsheet/spreadsheet_formulassupport.png?v=0711201406193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932" y="4764139"/>
            <a:ext cx="1808205" cy="124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https://www.syncfusion.com/Content/en-US/Products/Images/wpf/spreadsheet/spreadsheet_formulassupport.png?v=0711201406193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4267200"/>
            <a:ext cx="1808205" cy="124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https://www.syncfusion.com/Content/en-US/Products/Images/wpf/spreadsheet/spreadsheet_formulassupport.png?v=0711201406193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4988" y="3048000"/>
            <a:ext cx="1808205" cy="124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84660" y="232154"/>
            <a:ext cx="2300204" cy="204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64643" y="3862262"/>
            <a:ext cx="480794" cy="42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23818" y="5440028"/>
            <a:ext cx="480794" cy="42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2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1212" y="4449428"/>
            <a:ext cx="480794" cy="42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2"/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197" y="3552730"/>
            <a:ext cx="480794" cy="42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2"/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76018" y="4754228"/>
            <a:ext cx="480794" cy="42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71424" y="5516228"/>
            <a:ext cx="480794" cy="42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9012" y="5668628"/>
            <a:ext cx="480794" cy="42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3126" y="4682924"/>
            <a:ext cx="480794" cy="42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2"/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6818" y="4084972"/>
            <a:ext cx="480794" cy="42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3212" y="3293144"/>
            <a:ext cx="480794" cy="42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2"/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9606" y="3916028"/>
            <a:ext cx="480794" cy="42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2"/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5728" y="5573738"/>
            <a:ext cx="480794" cy="42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2"/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5012" y="5287628"/>
            <a:ext cx="480794" cy="42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Picture 2"/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6812" y="5486400"/>
            <a:ext cx="480794" cy="42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Picture 2"/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3218" y="4876800"/>
            <a:ext cx="480794" cy="42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0612" y="4267200"/>
            <a:ext cx="480794" cy="42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Picture 2"/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1012" y="3657600"/>
            <a:ext cx="480794" cy="42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Picture 2"/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6418" y="4297028"/>
            <a:ext cx="480794" cy="42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1618" y="4936456"/>
            <a:ext cx="480794" cy="42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4212" y="5575884"/>
            <a:ext cx="480794" cy="42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2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6806" y="4648200"/>
            <a:ext cx="480794" cy="42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2"/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400" y="3720516"/>
            <a:ext cx="480794" cy="42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Picture 2"/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1212" y="5440028"/>
            <a:ext cx="480794" cy="42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Picture 2"/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3024" y="5410200"/>
            <a:ext cx="480794" cy="42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3045" y="5116617"/>
            <a:ext cx="480794" cy="42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Picture 2"/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6648" y="3733800"/>
            <a:ext cx="480794" cy="42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Picture 2"/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1412" y="3687428"/>
            <a:ext cx="480794" cy="42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Picture 2"/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218" y="4449428"/>
            <a:ext cx="480794" cy="42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" name="Picture 2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8209" y="4627030"/>
            <a:ext cx="480794" cy="42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" name="Picture 2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612" y="5181600"/>
            <a:ext cx="480794" cy="42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" name="Picture 2"/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618" y="4648200"/>
            <a:ext cx="480794" cy="42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Picture 2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0418" y="4957584"/>
            <a:ext cx="480794" cy="42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" name="Picture 2"/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2977" y="2163428"/>
            <a:ext cx="480794" cy="42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Picture 2"/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3161" y="2163428"/>
            <a:ext cx="480794" cy="42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Picture 2"/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2412" y="2163428"/>
            <a:ext cx="480794" cy="42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1663" y="2163428"/>
            <a:ext cx="480794" cy="42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" name="Picture 2"/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0914" y="2163428"/>
            <a:ext cx="480794" cy="42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" name="Picture 2"/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42818" y="2163428"/>
            <a:ext cx="480794" cy="42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" name="Picture 2"/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3523" y="3992228"/>
            <a:ext cx="480794" cy="42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" name="Picture 2"/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94365" y="5700086"/>
            <a:ext cx="480794" cy="42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" name="Picture 2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6815" y="5559778"/>
            <a:ext cx="480794" cy="42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" name="Picture 2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29527" y="5148512"/>
            <a:ext cx="480794" cy="42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Picture 2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3987" y="3939625"/>
            <a:ext cx="480794" cy="42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" name="Picture 2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9882" y="5638800"/>
            <a:ext cx="480794" cy="42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" name="Picture 2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3115" y="4301062"/>
            <a:ext cx="480794" cy="42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" name="Picture 2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8607" y="3910379"/>
            <a:ext cx="480794" cy="42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" name="Picture 2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9521" y="4933795"/>
            <a:ext cx="480794" cy="42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077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3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6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8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9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1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2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3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4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5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6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8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0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2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4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6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37012" y="1971679"/>
            <a:ext cx="311348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Data Protection</a:t>
            </a:r>
          </a:p>
          <a:p>
            <a:pPr algn="ctr"/>
            <a:r>
              <a:rPr lang="en-US" sz="3600" dirty="0" smtClean="0"/>
              <a:t>Data Ethics</a:t>
            </a:r>
          </a:p>
          <a:p>
            <a:pPr algn="ctr"/>
            <a:r>
              <a:rPr lang="en-US" sz="3600" dirty="0" smtClean="0"/>
              <a:t>Privacy</a:t>
            </a:r>
            <a:endParaRPr lang="en-US" sz="3600" dirty="0"/>
          </a:p>
          <a:p>
            <a:pPr algn="ctr"/>
            <a:r>
              <a:rPr lang="en-US" sz="3600" dirty="0" smtClean="0"/>
              <a:t>Don't Be Evil</a:t>
            </a:r>
            <a:endParaRPr lang="en-US" sz="36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27213" y="274638"/>
            <a:ext cx="8534400" cy="1143000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8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Do You Know What Data You Have?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11511" y="2743200"/>
            <a:ext cx="2300204" cy="204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234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03612" y="449759"/>
            <a:ext cx="4823885" cy="76944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4400"/>
            </a:lvl1pPr>
          </a:lstStyle>
          <a:p>
            <a:r>
              <a:rPr lang="en-US" dirty="0"/>
              <a:t>What Data Matters?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27412" y="1981200"/>
            <a:ext cx="50773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It depends – </a:t>
            </a:r>
          </a:p>
          <a:p>
            <a:r>
              <a:rPr lang="en-US" sz="3600" dirty="0"/>
              <a:t>	</a:t>
            </a:r>
            <a:r>
              <a:rPr lang="en-US" sz="3600" dirty="0" smtClean="0"/>
              <a:t>What are your goals?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9633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Jim\Consulting\Summit 15\15 Summit UK\Presentations\mine\KPI creation with KPIKarta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612" y="19943"/>
            <a:ext cx="11049000" cy="621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086" y="4648200"/>
            <a:ext cx="1848326" cy="461665"/>
          </a:xfrm>
          <a:prstGeom prst="rect">
            <a:avLst/>
          </a:prstGeom>
          <a:solidFill>
            <a:schemeClr val="tx1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KPIKarta.com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58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0" y="6234125"/>
            <a:ext cx="12188825" cy="14289"/>
          </a:xfrm>
          <a:prstGeom prst="line">
            <a:avLst/>
          </a:prstGeom>
          <a:ln w="12700">
            <a:solidFill>
              <a:schemeClr val="bg1"/>
            </a:solidFill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https://s-media-cache-ak0.pinimg.com/736x/55/5e/5c/555e5cc45d0450ed7f7ea46ccbaa851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8437" y="1685987"/>
            <a:ext cx="6374207" cy="398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8"/>
          <p:cNvSpPr/>
          <p:nvPr/>
        </p:nvSpPr>
        <p:spPr>
          <a:xfrm>
            <a:off x="8143341" y="3003219"/>
            <a:ext cx="2720053" cy="1435261"/>
          </a:xfrm>
          <a:custGeom>
            <a:avLst/>
            <a:gdLst>
              <a:gd name="connsiteX0" fmla="*/ 1215342 w 2720051"/>
              <a:gd name="connsiteY0" fmla="*/ 0 h 1435261"/>
              <a:gd name="connsiteX1" fmla="*/ 1192193 w 2720051"/>
              <a:gd name="connsiteY1" fmla="*/ 358816 h 1435261"/>
              <a:gd name="connsiteX2" fmla="*/ 11575 w 2720051"/>
              <a:gd name="connsiteY2" fmla="*/ 393540 h 1435261"/>
              <a:gd name="connsiteX3" fmla="*/ 0 w 2720051"/>
              <a:gd name="connsiteY3" fmla="*/ 1412112 h 1435261"/>
              <a:gd name="connsiteX4" fmla="*/ 2720051 w 2720051"/>
              <a:gd name="connsiteY4" fmla="*/ 1435261 h 1435261"/>
              <a:gd name="connsiteX5" fmla="*/ 2662178 w 2720051"/>
              <a:gd name="connsiteY5" fmla="*/ 23150 h 1435261"/>
              <a:gd name="connsiteX6" fmla="*/ 1215342 w 2720051"/>
              <a:gd name="connsiteY6" fmla="*/ 0 h 143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20051" h="1435261">
                <a:moveTo>
                  <a:pt x="1215342" y="0"/>
                </a:moveTo>
                <a:lnTo>
                  <a:pt x="1192193" y="358816"/>
                </a:lnTo>
                <a:lnTo>
                  <a:pt x="11575" y="393540"/>
                </a:lnTo>
                <a:lnTo>
                  <a:pt x="0" y="1412112"/>
                </a:lnTo>
                <a:lnTo>
                  <a:pt x="2720051" y="1435261"/>
                </a:lnTo>
                <a:lnTo>
                  <a:pt x="2662178" y="23150"/>
                </a:lnTo>
                <a:lnTo>
                  <a:pt x="1215342" y="0"/>
                </a:lnTo>
                <a:close/>
              </a:path>
            </a:pathLst>
          </a:custGeom>
          <a:solidFill>
            <a:schemeClr val="tx1"/>
          </a:solidFill>
          <a:ln w="412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8295741" y="3517739"/>
            <a:ext cx="2720053" cy="1435261"/>
          </a:xfrm>
          <a:custGeom>
            <a:avLst/>
            <a:gdLst>
              <a:gd name="connsiteX0" fmla="*/ 1215342 w 2720051"/>
              <a:gd name="connsiteY0" fmla="*/ 0 h 1435261"/>
              <a:gd name="connsiteX1" fmla="*/ 1192193 w 2720051"/>
              <a:gd name="connsiteY1" fmla="*/ 358816 h 1435261"/>
              <a:gd name="connsiteX2" fmla="*/ 11575 w 2720051"/>
              <a:gd name="connsiteY2" fmla="*/ 393540 h 1435261"/>
              <a:gd name="connsiteX3" fmla="*/ 0 w 2720051"/>
              <a:gd name="connsiteY3" fmla="*/ 1412112 h 1435261"/>
              <a:gd name="connsiteX4" fmla="*/ 2720051 w 2720051"/>
              <a:gd name="connsiteY4" fmla="*/ 1435261 h 1435261"/>
              <a:gd name="connsiteX5" fmla="*/ 2662178 w 2720051"/>
              <a:gd name="connsiteY5" fmla="*/ 23150 h 1435261"/>
              <a:gd name="connsiteX6" fmla="*/ 1215342 w 2720051"/>
              <a:gd name="connsiteY6" fmla="*/ 0 h 143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20051" h="1435261">
                <a:moveTo>
                  <a:pt x="1215342" y="0"/>
                </a:moveTo>
                <a:lnTo>
                  <a:pt x="1192193" y="358816"/>
                </a:lnTo>
                <a:lnTo>
                  <a:pt x="11575" y="393540"/>
                </a:lnTo>
                <a:lnTo>
                  <a:pt x="0" y="1412112"/>
                </a:lnTo>
                <a:lnTo>
                  <a:pt x="2720051" y="1435261"/>
                </a:lnTo>
                <a:lnTo>
                  <a:pt x="2662178" y="23150"/>
                </a:lnTo>
                <a:lnTo>
                  <a:pt x="1215342" y="0"/>
                </a:lnTo>
                <a:close/>
              </a:path>
            </a:pathLst>
          </a:custGeom>
          <a:solidFill>
            <a:schemeClr val="tx1"/>
          </a:solidFill>
          <a:ln w="412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27412" y="152980"/>
            <a:ext cx="51712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Einstein Was Wrong</a:t>
            </a:r>
          </a:p>
          <a:p>
            <a:endParaRPr lang="en-US" sz="4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6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theusrus.de/Blog-files/bi-has-hit-the-wall-sma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6900" y="1295409"/>
            <a:ext cx="5915025" cy="443626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7880" y="20"/>
            <a:ext cx="6023935" cy="830987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US" sz="2400" dirty="0"/>
              <a:t>Stephen Few</a:t>
            </a:r>
          </a:p>
          <a:p>
            <a:r>
              <a:rPr lang="en-US" sz="2400" dirty="0"/>
              <a:t>http://www.perceptualedge.com/blog/?p=820</a:t>
            </a:r>
          </a:p>
        </p:txBody>
      </p:sp>
      <p:sp>
        <p:nvSpPr>
          <p:cNvPr id="2" name="Oval 1"/>
          <p:cNvSpPr/>
          <p:nvPr/>
        </p:nvSpPr>
        <p:spPr>
          <a:xfrm rot="20324044">
            <a:off x="2868113" y="3745106"/>
            <a:ext cx="3714003" cy="2209800"/>
          </a:xfrm>
          <a:prstGeom prst="ellipse">
            <a:avLst/>
          </a:prstGeom>
          <a:noFill/>
          <a:ln w="41275">
            <a:solidFill>
              <a:srgbClr val="FF0000"/>
            </a:solidFill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82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2634E-6 4.07407E-6 L 0.1937 -0.196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78" y="-981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im\Consulting\speaking\best\Sherlock Baker Street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" y="13286"/>
            <a:ext cx="12163353" cy="612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33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0128" y="762000"/>
            <a:ext cx="2589371" cy="1143000"/>
          </a:xfrm>
        </p:spPr>
        <p:txBody>
          <a:bodyPr/>
          <a:lstStyle/>
          <a:p>
            <a:pPr algn="l"/>
            <a:r>
              <a:rPr lang="en-US" dirty="0" smtClean="0"/>
              <a:t>Creativity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5012" y="990618"/>
            <a:ext cx="7618016" cy="5181582"/>
          </a:xfrm>
        </p:spPr>
        <p:txBody>
          <a:bodyPr>
            <a:noAutofit/>
          </a:bodyPr>
          <a:lstStyle/>
          <a:p>
            <a:r>
              <a:rPr lang="en-US" sz="2800" dirty="0" smtClean="0"/>
              <a:t>Is there a pattern?</a:t>
            </a:r>
          </a:p>
          <a:p>
            <a:r>
              <a:rPr lang="en-US" sz="2800" dirty="0" smtClean="0"/>
              <a:t>Is there an anomaly?</a:t>
            </a:r>
          </a:p>
          <a:p>
            <a:r>
              <a:rPr lang="en-US" sz="2800" dirty="0"/>
              <a:t>What can be omitted?</a:t>
            </a:r>
          </a:p>
          <a:p>
            <a:r>
              <a:rPr lang="en-US" sz="2800" dirty="0" smtClean="0"/>
              <a:t>What if we did it backwards?</a:t>
            </a:r>
          </a:p>
          <a:p>
            <a:r>
              <a:rPr lang="en-US" sz="2800" dirty="0" smtClean="0"/>
              <a:t>What if we look at it sideways?</a:t>
            </a:r>
          </a:p>
          <a:p>
            <a:r>
              <a:rPr lang="en-US" sz="2800" dirty="0" smtClean="0"/>
              <a:t>What if we changed the time scale?</a:t>
            </a:r>
          </a:p>
          <a:p>
            <a:r>
              <a:rPr lang="en-US" sz="2800" dirty="0"/>
              <a:t>What additional data would be </a:t>
            </a:r>
            <a:r>
              <a:rPr lang="en-US" sz="2800" dirty="0" smtClean="0"/>
              <a:t>revealing?</a:t>
            </a:r>
          </a:p>
          <a:p>
            <a:r>
              <a:rPr lang="en-US" sz="2800" dirty="0" smtClean="0"/>
              <a:t>What if it had wheels?</a:t>
            </a:r>
          </a:p>
          <a:p>
            <a:r>
              <a:rPr lang="en-US" sz="2800" dirty="0" smtClean="0"/>
              <a:t>What would Chuck Norris do?</a:t>
            </a:r>
          </a:p>
          <a:p>
            <a:r>
              <a:rPr lang="en-US" sz="2800" dirty="0" smtClean="0"/>
              <a:t>Is Superman or Batman the better analyst?</a:t>
            </a:r>
            <a:endParaRPr lang="en-US" sz="2800" dirty="0"/>
          </a:p>
        </p:txBody>
      </p:sp>
      <p:pic>
        <p:nvPicPr>
          <p:cNvPr id="10" name="Picture 2" descr="http://images.sciencedaily.com/2008/05/080505075642-large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94812" y="2057400"/>
            <a:ext cx="2673869" cy="200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2650636" y="297365"/>
            <a:ext cx="5594608" cy="76944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4400"/>
            </a:lvl1pPr>
          </a:lstStyle>
          <a:p>
            <a:r>
              <a:rPr lang="en-US" dirty="0"/>
              <a:t>The </a:t>
            </a:r>
            <a:r>
              <a:rPr lang="en-US" dirty="0" smtClean="0"/>
              <a:t>True Art </a:t>
            </a:r>
            <a:r>
              <a:rPr lang="en-US" dirty="0"/>
              <a:t>of </a:t>
            </a:r>
            <a:r>
              <a:rPr lang="en-US" dirty="0" smtClean="0"/>
              <a:t>Analysis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79412" y="2363450"/>
            <a:ext cx="262604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smtClean="0"/>
              <a:t>But...</a:t>
            </a:r>
          </a:p>
        </p:txBody>
      </p:sp>
    </p:spTree>
    <p:extLst>
      <p:ext uri="{BB962C8B-B14F-4D97-AF65-F5344CB8AC3E}">
        <p14:creationId xmlns:p14="http://schemas.microsoft.com/office/powerpoint/2010/main" val="423086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25878" y="3037820"/>
            <a:ext cx="5655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More data than a human can wrangle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32512" y="3505200"/>
            <a:ext cx="6434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More attributes than a human can manage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39146" y="3972580"/>
            <a:ext cx="7679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More permutations than a human can comprehend</a:t>
            </a:r>
          </a:p>
        </p:txBody>
      </p:sp>
      <p:sp>
        <p:nvSpPr>
          <p:cNvPr id="9" name="Rectangle 8"/>
          <p:cNvSpPr/>
          <p:nvPr/>
        </p:nvSpPr>
        <p:spPr>
          <a:xfrm>
            <a:off x="-1217254" y="-1310759"/>
            <a:ext cx="15084066" cy="473975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tabLst>
                <a:tab pos="3089275" algn="l"/>
              </a:tabLst>
            </a:pPr>
            <a:r>
              <a:rPr lang="en-US" sz="30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Big data</a:t>
            </a:r>
            <a:endParaRPr lang="en-US" sz="302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575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-media-cache-ak0.pinimg.com/736x/04/f4/a5/04f4a5cd51b1bc079850dd5a2a76edb8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17812" y="117566"/>
            <a:ext cx="6477000" cy="588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30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http://www.northeastern.edu/datascience/wp-content/uploads/2014/10/image3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1"/>
            <a:ext cx="12188825" cy="623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0" y="6234125"/>
            <a:ext cx="12188825" cy="14289"/>
          </a:xfrm>
          <a:prstGeom prst="line">
            <a:avLst/>
          </a:prstGeom>
          <a:ln w="12700">
            <a:solidFill>
              <a:schemeClr val="tx1"/>
            </a:solidFill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3740919" y="354874"/>
            <a:ext cx="4724400" cy="1143000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vert="horz" lIns="91409" tIns="45705" rIns="91409" bIns="45705" rtlCol="0" anchor="t" anchorCtr="0">
            <a:normAutofit/>
          </a:bodyPr>
          <a:lstStyle>
            <a:lvl1pPr algn="ctr" defTabSz="91409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100" dirty="0" smtClean="0"/>
              <a:t>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314368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http://www.northeastern.edu/datascience/wp-content/uploads/2014/10/image3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3043"/>
            <a:ext cx="12188825" cy="623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0" y="6234125"/>
            <a:ext cx="12188825" cy="14289"/>
          </a:xfrm>
          <a:prstGeom prst="line">
            <a:avLst/>
          </a:prstGeom>
          <a:ln w="12700">
            <a:solidFill>
              <a:schemeClr val="tx1"/>
            </a:solidFill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328710" y="3886200"/>
            <a:ext cx="1946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Excel Model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9412" y="4495800"/>
            <a:ext cx="1596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Excel </a:t>
            </a:r>
            <a:r>
              <a:rPr lang="en-US" sz="2800" dirty="0" err="1" smtClean="0"/>
              <a:t>Calc</a:t>
            </a:r>
            <a:endParaRPr lang="en-US" sz="2800" dirty="0" smtClean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732212" y="457200"/>
            <a:ext cx="4724400" cy="1143000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vert="horz" lIns="91409" tIns="45705" rIns="91409" bIns="45705" rtlCol="0" anchor="t" anchorCtr="0">
            <a:normAutofit fontScale="92500" lnSpcReduction="20000"/>
          </a:bodyPr>
          <a:lstStyle>
            <a:lvl1pPr algn="ctr" defTabSz="91409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Machine Learning</a:t>
            </a:r>
          </a:p>
          <a:p>
            <a:r>
              <a:rPr lang="en-US" sz="3900" dirty="0"/>
              <a:t>Awesomeness </a:t>
            </a:r>
            <a:r>
              <a:rPr lang="en-US" sz="3900" dirty="0" smtClean="0"/>
              <a:t>Scale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275012" y="1600200"/>
            <a:ext cx="3114753" cy="2044057"/>
            <a:chOff x="3275012" y="1600200"/>
            <a:chExt cx="3114753" cy="2044057"/>
          </a:xfrm>
        </p:grpSpPr>
        <p:pic>
          <p:nvPicPr>
            <p:cNvPr id="10" name="Picture 4" descr="http://3.bp.blogspot.com/_3HHx_jxGD6c/SrKHlDVqKnI/AAAAAAAABws/DOk9iXAicgE/s320/crystal-ball.bmp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012" y="1600200"/>
              <a:ext cx="3114753" cy="2044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4458430" y="2310825"/>
              <a:ext cx="79778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000000"/>
                  </a:solidFill>
                </a:rPr>
                <a:t>ROI</a:t>
              </a:r>
            </a:p>
          </p:txBody>
        </p:sp>
      </p:grpSp>
      <p:cxnSp>
        <p:nvCxnSpPr>
          <p:cNvPr id="7" name="Straight Arrow Connector 6"/>
          <p:cNvCxnSpPr/>
          <p:nvPr/>
        </p:nvCxnSpPr>
        <p:spPr>
          <a:xfrm flipV="1">
            <a:off x="1217612" y="1524000"/>
            <a:ext cx="9829800" cy="38100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  <a:effectLst>
            <a:outerShdw blurRad="50800" dist="38100" dir="5400000" sx="105000" sy="105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952708" y="3584082"/>
            <a:ext cx="5007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Only needs to be 3-4% better than guessing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0044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1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http://www.northeastern.edu/datascience/wp-content/uploads/2014/10/image3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1"/>
            <a:ext cx="12188825" cy="62341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0" y="6919911"/>
            <a:ext cx="12188825" cy="14289"/>
          </a:xfrm>
          <a:prstGeom prst="line">
            <a:avLst/>
          </a:prstGeom>
          <a:ln w="12700">
            <a:solidFill>
              <a:schemeClr val="tx1"/>
            </a:solidFill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08012" y="762000"/>
            <a:ext cx="61211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CaRT</a:t>
            </a:r>
            <a:endParaRPr lang="en-US" sz="3600" dirty="0" smtClean="0"/>
          </a:p>
          <a:p>
            <a:r>
              <a:rPr lang="en-US" sz="3600" dirty="0"/>
              <a:t>	</a:t>
            </a:r>
            <a:r>
              <a:rPr lang="en-US" sz="2800" dirty="0" smtClean="0"/>
              <a:t>Classification </a:t>
            </a:r>
            <a:r>
              <a:rPr lang="en-US" sz="2800" dirty="0"/>
              <a:t>and Regression </a:t>
            </a:r>
            <a:r>
              <a:rPr lang="en-US" sz="2800" dirty="0" smtClean="0"/>
              <a:t>Tree</a:t>
            </a:r>
            <a:endParaRPr lang="en-US" sz="3600" dirty="0" smtClean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61633" y="2033173"/>
            <a:ext cx="1117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Gender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99012" y="3023759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26976" y="3012091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94212" y="3886200"/>
            <a:ext cx="4583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Age A		Age B 		Age C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5023298" y="2514600"/>
            <a:ext cx="1705878" cy="378767"/>
            <a:chOff x="5484812" y="3434610"/>
            <a:chExt cx="2611649" cy="378767"/>
          </a:xfrm>
        </p:grpSpPr>
        <p:cxnSp>
          <p:nvCxnSpPr>
            <p:cNvPr id="14" name="Straight Connector 13"/>
            <p:cNvCxnSpPr/>
            <p:nvPr/>
          </p:nvCxnSpPr>
          <p:spPr>
            <a:xfrm flipH="1">
              <a:off x="5484812" y="3434610"/>
              <a:ext cx="1305029" cy="378767"/>
            </a:xfrm>
            <a:prstGeom prst="line">
              <a:avLst/>
            </a:prstGeom>
            <a:ln w="28575">
              <a:solidFill>
                <a:srgbClr val="FFFFFF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6791432" y="3434610"/>
              <a:ext cx="1305029" cy="378767"/>
            </a:xfrm>
            <a:prstGeom prst="line">
              <a:avLst/>
            </a:prstGeom>
            <a:ln w="28575">
              <a:solidFill>
                <a:srgbClr val="FFFFFF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484812" y="3582488"/>
            <a:ext cx="2611649" cy="379912"/>
            <a:chOff x="5484812" y="3433465"/>
            <a:chExt cx="2611649" cy="379912"/>
          </a:xfrm>
        </p:grpSpPr>
        <p:cxnSp>
          <p:nvCxnSpPr>
            <p:cNvPr id="27" name="Straight Connector 26"/>
            <p:cNvCxnSpPr/>
            <p:nvPr/>
          </p:nvCxnSpPr>
          <p:spPr>
            <a:xfrm flipH="1">
              <a:off x="5484812" y="3433465"/>
              <a:ext cx="1305029" cy="378767"/>
            </a:xfrm>
            <a:prstGeom prst="line">
              <a:avLst/>
            </a:prstGeom>
            <a:ln w="28575">
              <a:solidFill>
                <a:srgbClr val="FFFFFF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6786185" y="3445133"/>
              <a:ext cx="3656" cy="259749"/>
            </a:xfrm>
            <a:prstGeom prst="line">
              <a:avLst/>
            </a:prstGeom>
            <a:ln w="28575">
              <a:solidFill>
                <a:srgbClr val="FFFFFF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6791432" y="3434610"/>
              <a:ext cx="1305029" cy="378767"/>
            </a:xfrm>
            <a:prstGeom prst="line">
              <a:avLst/>
            </a:prstGeom>
            <a:ln w="28575">
              <a:solidFill>
                <a:srgbClr val="FFFFFF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5876758" y="4496888"/>
            <a:ext cx="1827758" cy="379912"/>
            <a:chOff x="5484812" y="3433465"/>
            <a:chExt cx="2611649" cy="379912"/>
          </a:xfrm>
        </p:grpSpPr>
        <p:cxnSp>
          <p:nvCxnSpPr>
            <p:cNvPr id="31" name="Straight Connector 30"/>
            <p:cNvCxnSpPr/>
            <p:nvPr/>
          </p:nvCxnSpPr>
          <p:spPr>
            <a:xfrm flipH="1">
              <a:off x="5484812" y="3433465"/>
              <a:ext cx="1305029" cy="378767"/>
            </a:xfrm>
            <a:prstGeom prst="line">
              <a:avLst/>
            </a:prstGeom>
            <a:ln w="28575">
              <a:solidFill>
                <a:srgbClr val="FFFFFF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6786185" y="3445133"/>
              <a:ext cx="3656" cy="259749"/>
            </a:xfrm>
            <a:prstGeom prst="line">
              <a:avLst/>
            </a:prstGeom>
            <a:ln w="28575">
              <a:solidFill>
                <a:srgbClr val="FFFFFF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791432" y="3434610"/>
              <a:ext cx="1305029" cy="378767"/>
            </a:xfrm>
            <a:prstGeom prst="line">
              <a:avLst/>
            </a:prstGeom>
            <a:ln w="28575">
              <a:solidFill>
                <a:srgbClr val="FFFFFF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5950913" y="4780011"/>
            <a:ext cx="1705956" cy="379912"/>
            <a:chOff x="5484812" y="3433465"/>
            <a:chExt cx="2611649" cy="379912"/>
          </a:xfrm>
        </p:grpSpPr>
        <p:cxnSp>
          <p:nvCxnSpPr>
            <p:cNvPr id="35" name="Straight Connector 34"/>
            <p:cNvCxnSpPr/>
            <p:nvPr/>
          </p:nvCxnSpPr>
          <p:spPr>
            <a:xfrm flipH="1">
              <a:off x="5484812" y="3433465"/>
              <a:ext cx="1305029" cy="378767"/>
            </a:xfrm>
            <a:prstGeom prst="line">
              <a:avLst/>
            </a:prstGeom>
            <a:ln w="28575">
              <a:solidFill>
                <a:srgbClr val="FFFFFF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6786185" y="3445133"/>
              <a:ext cx="3656" cy="259749"/>
            </a:xfrm>
            <a:prstGeom prst="line">
              <a:avLst/>
            </a:prstGeom>
            <a:ln w="28575">
              <a:solidFill>
                <a:srgbClr val="FFFFFF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6791432" y="3434610"/>
              <a:ext cx="1305029" cy="378767"/>
            </a:xfrm>
            <a:prstGeom prst="line">
              <a:avLst/>
            </a:prstGeom>
            <a:ln w="28575">
              <a:solidFill>
                <a:srgbClr val="FFFFFF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556" name="Group 23555"/>
          <p:cNvGrpSpPr/>
          <p:nvPr/>
        </p:nvGrpSpPr>
        <p:grpSpPr>
          <a:xfrm>
            <a:off x="5484812" y="2514600"/>
            <a:ext cx="762000" cy="346250"/>
            <a:chOff x="5484812" y="2514600"/>
            <a:chExt cx="762000" cy="346250"/>
          </a:xfrm>
        </p:grpSpPr>
        <p:cxnSp>
          <p:nvCxnSpPr>
            <p:cNvPr id="23552" name="Straight Connector 23551"/>
            <p:cNvCxnSpPr/>
            <p:nvPr/>
          </p:nvCxnSpPr>
          <p:spPr>
            <a:xfrm flipH="1">
              <a:off x="5484812" y="2667000"/>
              <a:ext cx="76200" cy="189384"/>
            </a:xfrm>
            <a:prstGeom prst="line">
              <a:avLst/>
            </a:prstGeom>
            <a:ln w="28575">
              <a:solidFill>
                <a:srgbClr val="FFFFFF"/>
              </a:solidFill>
              <a:headEnd type="none" w="med" len="med"/>
              <a:tailEnd type="none" w="med" len="med"/>
            </a:ln>
            <a:effectLst>
              <a:outerShdw blurRad="50800" dist="38100" dir="5400000" sx="105000" sy="105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6170612" y="2671466"/>
              <a:ext cx="76200" cy="189384"/>
            </a:xfrm>
            <a:prstGeom prst="line">
              <a:avLst/>
            </a:prstGeom>
            <a:ln w="28575">
              <a:solidFill>
                <a:srgbClr val="FFFFFF"/>
              </a:solidFill>
              <a:headEnd type="none" w="med" len="med"/>
              <a:tailEnd type="none" w="med" len="med"/>
            </a:ln>
            <a:effectLst>
              <a:outerShdw blurRad="50800" dist="38100" dir="5400000" sx="105000" sy="105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5875717" y="2514600"/>
              <a:ext cx="1040" cy="341783"/>
            </a:xfrm>
            <a:prstGeom prst="line">
              <a:avLst/>
            </a:prstGeom>
            <a:ln w="28575">
              <a:solidFill>
                <a:srgbClr val="FFFFFF"/>
              </a:solidFill>
              <a:headEnd type="none" w="med" len="med"/>
              <a:tailEnd type="none" w="med" len="med"/>
            </a:ln>
            <a:effectLst>
              <a:outerShdw blurRad="50800" dist="38100" dir="5400000" sx="105000" sy="105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itle 1"/>
          <p:cNvSpPr txBox="1">
            <a:spLocks/>
          </p:cNvSpPr>
          <p:nvPr/>
        </p:nvSpPr>
        <p:spPr>
          <a:xfrm>
            <a:off x="3740919" y="354874"/>
            <a:ext cx="4724400" cy="1143000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vert="horz" lIns="91409" tIns="45705" rIns="91409" bIns="45705" rtlCol="0" anchor="t" anchorCtr="0">
            <a:normAutofit/>
          </a:bodyPr>
          <a:lstStyle>
            <a:lvl1pPr algn="ctr" defTabSz="91409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100" dirty="0" smtClean="0"/>
              <a:t>Machine Learning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6817542" y="5219402"/>
            <a:ext cx="1705956" cy="379912"/>
            <a:chOff x="5484812" y="3433465"/>
            <a:chExt cx="2611649" cy="379912"/>
          </a:xfrm>
        </p:grpSpPr>
        <p:cxnSp>
          <p:nvCxnSpPr>
            <p:cNvPr id="40" name="Straight Connector 39"/>
            <p:cNvCxnSpPr/>
            <p:nvPr/>
          </p:nvCxnSpPr>
          <p:spPr>
            <a:xfrm flipH="1">
              <a:off x="5484812" y="3433465"/>
              <a:ext cx="1305029" cy="378767"/>
            </a:xfrm>
            <a:prstGeom prst="line">
              <a:avLst/>
            </a:prstGeom>
            <a:ln w="28575">
              <a:solidFill>
                <a:srgbClr val="FFFFFF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6786185" y="3445133"/>
              <a:ext cx="3656" cy="259749"/>
            </a:xfrm>
            <a:prstGeom prst="line">
              <a:avLst/>
            </a:prstGeom>
            <a:ln w="28575">
              <a:solidFill>
                <a:srgbClr val="FFFFFF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6791432" y="3434610"/>
              <a:ext cx="1305029" cy="378767"/>
            </a:xfrm>
            <a:prstGeom prst="line">
              <a:avLst/>
            </a:prstGeom>
            <a:ln w="28575">
              <a:solidFill>
                <a:srgbClr val="FFFFFF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484" name="Picture 4" descr=" Bild in Originalgröße anzeigen  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8088254" y="5210174"/>
            <a:ext cx="100965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561" name="Group 23560"/>
          <p:cNvGrpSpPr/>
          <p:nvPr/>
        </p:nvGrpSpPr>
        <p:grpSpPr>
          <a:xfrm>
            <a:off x="7999412" y="5053356"/>
            <a:ext cx="1127068" cy="1042644"/>
            <a:chOff x="9142412" y="2057400"/>
            <a:chExt cx="1440583" cy="1440583"/>
          </a:xfrm>
        </p:grpSpPr>
        <p:sp>
          <p:nvSpPr>
            <p:cNvPr id="23558" name="Oval 23557"/>
            <p:cNvSpPr/>
            <p:nvPr/>
          </p:nvSpPr>
          <p:spPr>
            <a:xfrm>
              <a:off x="9768012" y="2683000"/>
              <a:ext cx="189383" cy="189383"/>
            </a:xfrm>
            <a:prstGeom prst="ellipse">
              <a:avLst/>
            </a:prstGeom>
            <a:noFill/>
            <a:ln w="41275">
              <a:solidFill>
                <a:srgbClr val="FF0000"/>
              </a:solidFill>
            </a:ln>
            <a:effectLst>
              <a:outerShdw blurRad="38100" dist="38100" dir="36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59" name="Oval 23558"/>
            <p:cNvSpPr/>
            <p:nvPr/>
          </p:nvSpPr>
          <p:spPr>
            <a:xfrm>
              <a:off x="9436175" y="2351163"/>
              <a:ext cx="853056" cy="853056"/>
            </a:xfrm>
            <a:prstGeom prst="ellipse">
              <a:avLst/>
            </a:prstGeom>
            <a:noFill/>
            <a:ln w="41275">
              <a:solidFill>
                <a:srgbClr val="FF0000"/>
              </a:solidFill>
            </a:ln>
            <a:effectLst>
              <a:outerShdw blurRad="38100" dist="38100" dir="36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60" name="Oval 23559"/>
            <p:cNvSpPr/>
            <p:nvPr/>
          </p:nvSpPr>
          <p:spPr>
            <a:xfrm>
              <a:off x="9142412" y="2057400"/>
              <a:ext cx="1440583" cy="1440583"/>
            </a:xfrm>
            <a:prstGeom prst="ellipse">
              <a:avLst/>
            </a:prstGeom>
            <a:noFill/>
            <a:ln w="41275">
              <a:solidFill>
                <a:srgbClr val="FF0000"/>
              </a:solidFill>
            </a:ln>
            <a:effectLst>
              <a:outerShdw blurRad="38100" dist="38100" dir="36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5007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http://www.northeastern.edu/datascience/wp-content/uploads/2014/10/image3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1"/>
            <a:ext cx="12188825" cy="62341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0" y="6919911"/>
            <a:ext cx="12188825" cy="14289"/>
          </a:xfrm>
          <a:prstGeom prst="line">
            <a:avLst/>
          </a:prstGeom>
          <a:ln w="12700">
            <a:solidFill>
              <a:schemeClr val="tx1"/>
            </a:solidFill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/>
          <p:cNvSpPr txBox="1">
            <a:spLocks/>
          </p:cNvSpPr>
          <p:nvPr/>
        </p:nvSpPr>
        <p:spPr>
          <a:xfrm>
            <a:off x="3740919" y="354874"/>
            <a:ext cx="4724400" cy="1143000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vert="horz" lIns="91409" tIns="45705" rIns="91409" bIns="45705" rtlCol="0" anchor="t" anchorCtr="0">
            <a:normAutofit/>
          </a:bodyPr>
          <a:lstStyle>
            <a:lvl1pPr algn="ctr" defTabSz="91409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100" dirty="0" smtClean="0"/>
              <a:t>Machine Learning</a:t>
            </a:r>
          </a:p>
        </p:txBody>
      </p:sp>
      <p:pic>
        <p:nvPicPr>
          <p:cNvPr id="43" name="Picture 42" descr="http://pbs.twimg.com/media/CaIRAy7WIAE2bEl.jpg:small">
            <a:hlinkClick r:id="rId5"/>
          </p:cNvPr>
          <p:cNvPicPr/>
          <p:nvPr/>
        </p:nvPicPr>
        <p:blipFill>
          <a:blip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319" y="271535"/>
            <a:ext cx="3238500" cy="518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74" name="Picture 2" descr="http://ecx.images-amazon.com/images/I/51AOMtpm13L._SX311_BO1,204,203,200_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472" y="1295400"/>
            <a:ext cx="2981325" cy="475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http://ecx.images-amazon.com/images/I/51PPYjlD5yL._SX408_BO1,204,203,200_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4" y="926374"/>
            <a:ext cx="3905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24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http://www.northeastern.edu/datascience/wp-content/uploads/2014/10/image3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3043"/>
            <a:ext cx="12188825" cy="623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0" y="6234125"/>
            <a:ext cx="12188825" cy="14289"/>
          </a:xfrm>
          <a:prstGeom prst="line">
            <a:avLst/>
          </a:prstGeom>
          <a:ln w="12700">
            <a:solidFill>
              <a:schemeClr val="tx1"/>
            </a:solidFill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1217612" y="1524000"/>
            <a:ext cx="9829800" cy="3810000"/>
          </a:xfrm>
          <a:prstGeom prst="straightConnector1">
            <a:avLst/>
          </a:prstGeom>
          <a:ln w="57150">
            <a:solidFill>
              <a:srgbClr val="860000"/>
            </a:solidFill>
            <a:tailEnd type="arrow"/>
          </a:ln>
          <a:effectLst>
            <a:outerShdw blurRad="50800" dist="38100" dir="5400000" sx="105000" sy="105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328710" y="3886200"/>
            <a:ext cx="1946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Excel Model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89212" y="3429000"/>
            <a:ext cx="4206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Machine Discovers Patterns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9412" y="4495800"/>
            <a:ext cx="1596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Excel </a:t>
            </a:r>
            <a:r>
              <a:rPr lang="en-US" sz="2800" dirty="0" err="1" smtClean="0"/>
              <a:t>Calc</a:t>
            </a:r>
            <a:endParaRPr lang="en-US" sz="2800" dirty="0" smtClean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732212" y="457200"/>
            <a:ext cx="4724400" cy="1143000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vert="horz" lIns="91409" tIns="45705" rIns="91409" bIns="45705" rtlCol="0" anchor="t" anchorCtr="0">
            <a:normAutofit fontScale="92500" lnSpcReduction="20000"/>
          </a:bodyPr>
          <a:lstStyle>
            <a:lvl1pPr algn="ctr" defTabSz="91409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Machine Learning</a:t>
            </a:r>
          </a:p>
          <a:p>
            <a:r>
              <a:rPr lang="en-US" sz="3900" dirty="0"/>
              <a:t>Awesomeness </a:t>
            </a:r>
            <a:r>
              <a:rPr lang="en-US" sz="3900" dirty="0" smtClean="0"/>
              <a:t>Scale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33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5829" y="6400804"/>
            <a:ext cx="8737842" cy="369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9" tIns="45705" rIns="91409" bIns="45705">
            <a:spAutoFit/>
          </a:bodyPr>
          <a:lstStyle>
            <a:defPPr>
              <a:defRPr lang="en-US"/>
            </a:defPPr>
            <a:lvl1pPr marL="0" indent="0" eaLnBrk="0" hangingPunct="0">
              <a:spcBef>
                <a:spcPct val="20000"/>
              </a:spcBef>
              <a:buFont typeface="Arial" charset="0"/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indent="0" algn="ctr" eaLnBrk="0" hangingPunct="0">
              <a:spcBef>
                <a:spcPct val="20000"/>
              </a:spcBef>
              <a:buFont typeface="Arial" charset="0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</a:defRPr>
            </a:lvl2pPr>
            <a:lvl3pPr indent="0" algn="ctr" eaLnBrk="0" hangingPunct="0">
              <a:spcBef>
                <a:spcPct val="20000"/>
              </a:spcBef>
              <a:buFont typeface="Arial" charset="0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</a:defRPr>
            </a:lvl3pPr>
            <a:lvl4pPr indent="0" algn="ctr" eaLnBrk="0" hangingPunct="0">
              <a:spcBef>
                <a:spcPct val="20000"/>
              </a:spcBef>
              <a:buFont typeface="Arial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4pPr>
            <a:lvl5pPr indent="0" algn="ctr" eaLnBrk="0" hangingPunct="0">
              <a:spcBef>
                <a:spcPct val="20000"/>
              </a:spcBef>
              <a:buFont typeface="Arial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5pPr>
            <a:lvl6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6pPr>
            <a:lvl7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7pPr>
            <a:lvl8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8pPr>
            <a:lvl9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9pPr>
          </a:lstStyle>
          <a:p>
            <a:pPr defTabSz="914097">
              <a:defRPr/>
            </a:pPr>
            <a:r>
              <a:rPr lang="en-US" sz="1800" dirty="0">
                <a:solidFill>
                  <a:schemeClr val="tx1"/>
                </a:solidFill>
              </a:rPr>
              <a:t>Jim Sterne    –    jsterne@targeting.com     –  emetrics.org     –     @jimsterne    –    </a:t>
            </a:r>
            <a:r>
              <a:rPr lang="en-US" sz="1800" dirty="0" smtClean="0">
                <a:solidFill>
                  <a:schemeClr val="tx1"/>
                </a:solidFill>
              </a:rPr>
              <a:t>#eMetrics</a:t>
            </a:r>
            <a:endParaRPr lang="en-US" sz="1800" dirty="0">
              <a:solidFill>
                <a:schemeClr val="tx1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400800"/>
            <a:ext cx="12188825" cy="0"/>
          </a:xfrm>
          <a:prstGeom prst="line">
            <a:avLst/>
          </a:prstGeom>
          <a:ln w="63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1595" y="164769"/>
            <a:ext cx="6501039" cy="5944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/>
          <p:cNvCxnSpPr/>
          <p:nvPr/>
        </p:nvCxnSpPr>
        <p:spPr>
          <a:xfrm>
            <a:off x="0" y="6234125"/>
            <a:ext cx="12188825" cy="14289"/>
          </a:xfrm>
          <a:prstGeom prst="line">
            <a:avLst/>
          </a:prstGeom>
          <a:ln w="12700">
            <a:solidFill>
              <a:schemeClr val="bg1"/>
            </a:solidFill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 bwMode="auto">
          <a:xfrm>
            <a:off x="1932007" y="2819400"/>
            <a:ext cx="1371600" cy="1295400"/>
          </a:xfrm>
          <a:prstGeom prst="rect">
            <a:avLst/>
          </a:prstGeom>
          <a:solidFill>
            <a:schemeClr val="tx1"/>
          </a:solidFill>
          <a:ln w="57150">
            <a:noFill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rtlCol="0" anchor="ctr"/>
          <a:lstStyle/>
          <a:p>
            <a:pPr algn="ctr"/>
            <a:r>
              <a:rPr lang="en-US" sz="6600" dirty="0" smtClean="0">
                <a:solidFill>
                  <a:schemeClr val="bg1"/>
                </a:solidFill>
              </a:rPr>
              <a:t>1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932007" y="2819400"/>
            <a:ext cx="1371600" cy="1295400"/>
          </a:xfrm>
          <a:prstGeom prst="rect">
            <a:avLst/>
          </a:prstGeom>
          <a:solidFill>
            <a:schemeClr val="tx1"/>
          </a:solidFill>
          <a:ln w="57150">
            <a:noFill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rtlCol="0" anchor="ctr"/>
          <a:lstStyle/>
          <a:p>
            <a:pPr algn="ctr"/>
            <a:r>
              <a:rPr lang="en-US" sz="6600" dirty="0" smtClean="0">
                <a:solidFill>
                  <a:schemeClr val="bg1"/>
                </a:solidFill>
              </a:rPr>
              <a:t>2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932007" y="2819400"/>
            <a:ext cx="1371600" cy="1295400"/>
          </a:xfrm>
          <a:prstGeom prst="rect">
            <a:avLst/>
          </a:prstGeom>
          <a:solidFill>
            <a:schemeClr val="tx1"/>
          </a:solidFill>
          <a:ln w="57150">
            <a:noFill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rtlCol="0" anchor="ctr"/>
          <a:lstStyle/>
          <a:p>
            <a:pPr algn="ctr"/>
            <a:r>
              <a:rPr lang="en-US" sz="66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1932007" y="2819400"/>
            <a:ext cx="1371600" cy="1295400"/>
          </a:xfrm>
          <a:prstGeom prst="rect">
            <a:avLst/>
          </a:prstGeom>
          <a:solidFill>
            <a:schemeClr val="tx1"/>
          </a:solidFill>
          <a:ln w="57150">
            <a:noFill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rtlCol="0" anchor="ctr"/>
          <a:lstStyle/>
          <a:p>
            <a:pPr algn="ctr"/>
            <a:r>
              <a:rPr lang="en-US" sz="6600" dirty="0" smtClean="0">
                <a:solidFill>
                  <a:schemeClr val="bg1"/>
                </a:solidFill>
              </a:rPr>
              <a:t>4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1932007" y="2819400"/>
            <a:ext cx="1371600" cy="1295400"/>
          </a:xfrm>
          <a:prstGeom prst="rect">
            <a:avLst/>
          </a:prstGeom>
          <a:solidFill>
            <a:schemeClr val="tx1"/>
          </a:solidFill>
          <a:ln w="57150">
            <a:noFill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rtlCol="0" anchor="ctr"/>
          <a:lstStyle/>
          <a:p>
            <a:pPr algn="ctr"/>
            <a:r>
              <a:rPr lang="en-US" sz="66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1932007" y="2819400"/>
            <a:ext cx="1371600" cy="1295400"/>
          </a:xfrm>
          <a:prstGeom prst="rect">
            <a:avLst/>
          </a:prstGeom>
          <a:solidFill>
            <a:schemeClr val="tx1"/>
          </a:solidFill>
          <a:ln w="57150">
            <a:noFill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rtlCol="0" anchor="ctr"/>
          <a:lstStyle/>
          <a:p>
            <a:pPr algn="ctr"/>
            <a:r>
              <a:rPr lang="en-US" sz="6600" dirty="0" smtClean="0">
                <a:solidFill>
                  <a:schemeClr val="bg1"/>
                </a:solidFill>
              </a:rPr>
              <a:t>6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932007" y="2819400"/>
            <a:ext cx="1371600" cy="1295400"/>
          </a:xfrm>
          <a:prstGeom prst="rect">
            <a:avLst/>
          </a:prstGeom>
          <a:solidFill>
            <a:schemeClr val="tx1"/>
          </a:solidFill>
          <a:ln w="57150">
            <a:noFill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rtlCol="0" anchor="ctr"/>
          <a:lstStyle/>
          <a:p>
            <a:pPr algn="ctr"/>
            <a:r>
              <a:rPr lang="en-US" sz="66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1932007" y="2819400"/>
            <a:ext cx="1371600" cy="1295400"/>
          </a:xfrm>
          <a:prstGeom prst="rect">
            <a:avLst/>
          </a:prstGeom>
          <a:solidFill>
            <a:schemeClr val="tx1"/>
          </a:solidFill>
          <a:ln w="57150">
            <a:noFill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rtlCol="0" anchor="ctr"/>
          <a:lstStyle/>
          <a:p>
            <a:pPr algn="ctr"/>
            <a:r>
              <a:rPr lang="en-US" sz="6600" dirty="0" smtClean="0">
                <a:solidFill>
                  <a:schemeClr val="bg1"/>
                </a:solidFill>
              </a:rPr>
              <a:t>8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1932007" y="2819400"/>
            <a:ext cx="1371600" cy="1295400"/>
          </a:xfrm>
          <a:prstGeom prst="rect">
            <a:avLst/>
          </a:prstGeom>
          <a:solidFill>
            <a:schemeClr val="tx1"/>
          </a:solidFill>
          <a:ln w="57150">
            <a:noFill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rtlCol="0" anchor="ctr"/>
          <a:lstStyle/>
          <a:p>
            <a:pPr algn="ctr"/>
            <a:r>
              <a:rPr lang="en-US" sz="6600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1932007" y="2819400"/>
            <a:ext cx="1371600" cy="1295400"/>
          </a:xfrm>
          <a:prstGeom prst="rect">
            <a:avLst/>
          </a:prstGeom>
          <a:solidFill>
            <a:schemeClr val="tx1"/>
          </a:solidFill>
          <a:ln w="57150">
            <a:noFill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rtlCol="0" anchor="ctr"/>
          <a:lstStyle/>
          <a:p>
            <a:pPr algn="ctr"/>
            <a:r>
              <a:rPr lang="en-US" sz="6600" dirty="0" smtClean="0">
                <a:solidFill>
                  <a:schemeClr val="bg1"/>
                </a:solidFill>
              </a:rPr>
              <a:t>10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1932007" y="2819400"/>
            <a:ext cx="1371600" cy="1295400"/>
          </a:xfrm>
          <a:prstGeom prst="rect">
            <a:avLst/>
          </a:prstGeom>
          <a:solidFill>
            <a:schemeClr val="tx1"/>
          </a:solidFill>
          <a:ln w="57150">
            <a:noFill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rtlCol="0" anchor="ctr"/>
          <a:lstStyle/>
          <a:p>
            <a:pPr algn="ctr"/>
            <a:r>
              <a:rPr lang="en-US" sz="6600" dirty="0" smtClean="0">
                <a:solidFill>
                  <a:schemeClr val="bg1"/>
                </a:solidFill>
              </a:rPr>
              <a:t>11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1932007" y="2819400"/>
            <a:ext cx="1371600" cy="1295400"/>
          </a:xfrm>
          <a:prstGeom prst="rect">
            <a:avLst/>
          </a:prstGeom>
          <a:solidFill>
            <a:schemeClr val="tx1"/>
          </a:solidFill>
          <a:ln w="57150">
            <a:noFill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rtlCol="0" anchor="ctr"/>
          <a:lstStyle/>
          <a:p>
            <a:pPr algn="ctr"/>
            <a:r>
              <a:rPr lang="en-US" sz="6600" dirty="0" smtClean="0">
                <a:solidFill>
                  <a:schemeClr val="bg1"/>
                </a:solidFill>
              </a:rPr>
              <a:t>12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1932007" y="2819400"/>
            <a:ext cx="1371600" cy="1295400"/>
          </a:xfrm>
          <a:prstGeom prst="rect">
            <a:avLst/>
          </a:prstGeom>
          <a:solidFill>
            <a:schemeClr val="tx1"/>
          </a:solidFill>
          <a:ln w="57150">
            <a:noFill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rtlCol="0" anchor="ctr"/>
          <a:lstStyle/>
          <a:p>
            <a:pPr algn="ctr"/>
            <a:r>
              <a:rPr lang="en-US" sz="6600" dirty="0" smtClean="0">
                <a:solidFill>
                  <a:schemeClr val="bg1"/>
                </a:solidFill>
              </a:rPr>
              <a:t>13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1932007" y="2819400"/>
            <a:ext cx="1371600" cy="1295400"/>
          </a:xfrm>
          <a:prstGeom prst="rect">
            <a:avLst/>
          </a:prstGeom>
          <a:solidFill>
            <a:schemeClr val="tx1"/>
          </a:solidFill>
          <a:ln w="57150">
            <a:noFill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rtlCol="0" anchor="ctr"/>
          <a:lstStyle/>
          <a:p>
            <a:pPr algn="ctr"/>
            <a:r>
              <a:rPr lang="en-US" sz="6600" dirty="0" smtClean="0">
                <a:solidFill>
                  <a:schemeClr val="bg1"/>
                </a:solidFill>
              </a:rPr>
              <a:t>14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932007" y="2819400"/>
            <a:ext cx="1371600" cy="1295400"/>
          </a:xfrm>
          <a:prstGeom prst="rect">
            <a:avLst/>
          </a:prstGeom>
          <a:solidFill>
            <a:schemeClr val="tx1"/>
          </a:solidFill>
          <a:ln w="57150">
            <a:noFill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rtlCol="0" anchor="ctr"/>
          <a:lstStyle/>
          <a:p>
            <a:pPr algn="ctr"/>
            <a:r>
              <a:rPr lang="en-US" sz="6600" dirty="0" smtClean="0">
                <a:solidFill>
                  <a:schemeClr val="bg1"/>
                </a:solidFill>
              </a:rPr>
              <a:t>15</a:t>
            </a:r>
            <a:endParaRPr lang="en-US" sz="6600" dirty="0">
              <a:solidFill>
                <a:schemeClr val="bg1"/>
              </a:solidFill>
            </a:endParaRPr>
          </a:p>
        </p:txBody>
      </p:sp>
      <p:pic>
        <p:nvPicPr>
          <p:cNvPr id="28" name="Picture 2" descr="http://www.poetryfoundation.org/uploads/authors/elizabeth-barrett-browning/448x/elizabeth-barrett-browni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80975"/>
            <a:ext cx="426720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71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3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http://www.northeastern.edu/datascience/wp-content/uploads/2014/10/image3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1"/>
            <a:ext cx="12188825" cy="623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0" y="6234125"/>
            <a:ext cx="12188825" cy="14289"/>
          </a:xfrm>
          <a:prstGeom prst="line">
            <a:avLst/>
          </a:prstGeom>
          <a:ln w="12700">
            <a:solidFill>
              <a:schemeClr val="tx1"/>
            </a:solidFill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32" name="Picture 4" descr="http://cdn.zmescience.com/wp-content/uploads/2013/06/captain-obvious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0012" y="3197351"/>
            <a:ext cx="2438400" cy="297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5612" y="2125686"/>
            <a:ext cx="9939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Online buying goes up when the weather is bad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740919" y="354874"/>
            <a:ext cx="4724400" cy="1143000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vert="horz" lIns="91409" tIns="45705" rIns="91409" bIns="45705" rtlCol="0" anchor="t" anchorCtr="0">
            <a:normAutofit/>
          </a:bodyPr>
          <a:lstStyle>
            <a:lvl1pPr algn="ctr" defTabSz="91409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100" dirty="0" smtClean="0"/>
              <a:t>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202548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Jim\Consulting\writing\books\0 Devil's Data Dictionary\Development\Artwork\Full pages\correlation_1.t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1436" y="559851"/>
            <a:ext cx="8927792" cy="560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thumbs.dreamstime.com/z/classic-thermometer-10466137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998" l="0" r="991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35000"/>
            <a:ext cx="1529588" cy="47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4612" y="0"/>
            <a:ext cx="41936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Correlation ≠ Causation </a:t>
            </a:r>
          </a:p>
        </p:txBody>
      </p:sp>
    </p:spTree>
    <p:extLst>
      <p:ext uri="{BB962C8B-B14F-4D97-AF65-F5344CB8AC3E}">
        <p14:creationId xmlns:p14="http://schemas.microsoft.com/office/powerpoint/2010/main" val="371496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redheadoakbarrels.com/wp-content/uploads/2013/08/How-to-drink-scotch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8040" y="2057400"/>
            <a:ext cx="5397498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://i.stpost.com/ecco-atlanta-plain-toe-oxford-shoes-for-men-in-mink~p~5989p_01~1500.2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80" b="99890" l="5000" r="98600"/>
                    </a14:imgEffect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2980" y="609600"/>
            <a:ext cx="5426868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ww.chemistryland.com/CHM151W/04-Solutions/liquids/AspirinBottle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>
                        <a14:foregroundMark x1="43500" y1="5750" x2="43500" y2="5750"/>
                        <a14:backgroundMark x1="46750" y1="1750" x2="46750" y2="1750"/>
                      </a14:backgroundRemoval>
                    </a14:imgEffect>
                    <a14:imgEffect>
                      <a14:brightnessContrast bright="-17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8432" y="228600"/>
            <a:ext cx="2667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0812" y="19792"/>
            <a:ext cx="11911436" cy="5923808"/>
            <a:chOff x="989012" y="533400"/>
            <a:chExt cx="10133012" cy="5039360"/>
          </a:xfrm>
        </p:grpSpPr>
        <p:sp>
          <p:nvSpPr>
            <p:cNvPr id="5" name="Rectangle 4"/>
            <p:cNvSpPr/>
            <p:nvPr/>
          </p:nvSpPr>
          <p:spPr>
            <a:xfrm>
              <a:off x="989012" y="533400"/>
              <a:ext cx="10133012" cy="838200"/>
            </a:xfrm>
            <a:prstGeom prst="rect">
              <a:avLst/>
            </a:prstGeom>
            <a:solidFill>
              <a:schemeClr val="tx1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2" descr="C:\Users\Jim\Consulting\chart.jpe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9012" y="990600"/>
              <a:ext cx="10133012" cy="4582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2325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http://www.northeastern.edu/datascience/wp-content/uploads/2014/10/image3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1"/>
            <a:ext cx="12188825" cy="623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0" y="6234125"/>
            <a:ext cx="12188825" cy="14289"/>
          </a:xfrm>
          <a:prstGeom prst="line">
            <a:avLst/>
          </a:prstGeom>
          <a:ln w="12700">
            <a:solidFill>
              <a:schemeClr val="tx1"/>
            </a:solidFill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32" name="Picture 4" descr="http://cdn.zmescience.com/wp-content/uploads/2013/06/captain-obvious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0012" y="3197351"/>
            <a:ext cx="2438400" cy="297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5612" y="2125686"/>
            <a:ext cx="99396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Online buying goes up when the weather is bad</a:t>
            </a:r>
          </a:p>
          <a:p>
            <a:r>
              <a:rPr lang="en-US" sz="2800" dirty="0" smtClean="0"/>
              <a:t>Ice cream causes drowning</a:t>
            </a:r>
          </a:p>
          <a:p>
            <a:r>
              <a:rPr lang="en-US" sz="2800" dirty="0" smtClean="0"/>
              <a:t>Shoes cause headaches </a:t>
            </a:r>
          </a:p>
          <a:p>
            <a:r>
              <a:rPr lang="en-US" sz="2800" dirty="0" smtClean="0"/>
              <a:t>Nicolas Cage is a monster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740919" y="354874"/>
            <a:ext cx="4724400" cy="1143000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vert="horz" lIns="91409" tIns="45705" rIns="91409" bIns="45705" rtlCol="0" anchor="t" anchorCtr="0">
            <a:normAutofit/>
          </a:bodyPr>
          <a:lstStyle>
            <a:lvl1pPr algn="ctr" defTabSz="91409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100" dirty="0" smtClean="0"/>
              <a:t>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163753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http://www.northeastern.edu/datascience/wp-content/uploads/2014/10/image3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1"/>
            <a:ext cx="12188825" cy="623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0" y="6234125"/>
            <a:ext cx="12188825" cy="14289"/>
          </a:xfrm>
          <a:prstGeom prst="line">
            <a:avLst/>
          </a:prstGeom>
          <a:ln w="12700">
            <a:solidFill>
              <a:schemeClr val="tx1"/>
            </a:solidFill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32" name="Picture 4" descr="http://cdn.zmescience.com/wp-content/uploads/2013/06/captain-obvious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0012" y="3197351"/>
            <a:ext cx="2438400" cy="297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5612" y="2125686"/>
            <a:ext cx="99396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There is a correlation between weather and online buying</a:t>
            </a:r>
          </a:p>
          <a:p>
            <a:r>
              <a:rPr lang="en-US" sz="2800" dirty="0"/>
              <a:t>There is a correlation between </a:t>
            </a:r>
            <a:r>
              <a:rPr lang="en-US" sz="2800" dirty="0" smtClean="0"/>
              <a:t>ice cream and drowning</a:t>
            </a:r>
          </a:p>
          <a:p>
            <a:r>
              <a:rPr lang="en-US" sz="2800" dirty="0"/>
              <a:t>There is a correlation between </a:t>
            </a:r>
            <a:r>
              <a:rPr lang="en-US" sz="2800" dirty="0" smtClean="0"/>
              <a:t>shoes and headaches </a:t>
            </a:r>
          </a:p>
          <a:p>
            <a:r>
              <a:rPr lang="en-US" sz="2800" dirty="0"/>
              <a:t>There is a correlation between </a:t>
            </a:r>
            <a:r>
              <a:rPr lang="en-US" sz="2800" dirty="0" smtClean="0"/>
              <a:t>Nicolas Cage and drowning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740919" y="354874"/>
            <a:ext cx="4724400" cy="1143000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vert="horz" lIns="91409" tIns="45705" rIns="91409" bIns="45705" rtlCol="0" anchor="t" anchorCtr="0">
            <a:normAutofit/>
          </a:bodyPr>
          <a:lstStyle>
            <a:lvl1pPr algn="ctr" defTabSz="91409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100" dirty="0" smtClean="0"/>
              <a:t>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174381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http://www.northeastern.edu/datascience/wp-content/uploads/2014/10/image3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1"/>
            <a:ext cx="12188825" cy="623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0" y="6234125"/>
            <a:ext cx="12188825" cy="14289"/>
          </a:xfrm>
          <a:prstGeom prst="line">
            <a:avLst/>
          </a:prstGeom>
          <a:ln w="12700">
            <a:solidFill>
              <a:schemeClr val="tx1"/>
            </a:solidFill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55612" y="2125686"/>
            <a:ext cx="993964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There is a correlation between </a:t>
            </a:r>
            <a:endParaRPr lang="en-US" sz="2800" dirty="0" smtClean="0"/>
          </a:p>
          <a:p>
            <a:r>
              <a:rPr lang="en-US" sz="2800" dirty="0" smtClean="0"/>
              <a:t>   sending branding message 26b </a:t>
            </a:r>
          </a:p>
          <a:p>
            <a:r>
              <a:rPr lang="en-US" sz="2800" dirty="0" smtClean="0"/>
              <a:t>   to customers of type 83h</a:t>
            </a:r>
          </a:p>
          <a:p>
            <a:r>
              <a:rPr lang="en-US" sz="2800" dirty="0" smtClean="0"/>
              <a:t>   after they have viewed products 13 and 62</a:t>
            </a:r>
          </a:p>
          <a:p>
            <a:r>
              <a:rPr lang="en-US" sz="2800" dirty="0" smtClean="0"/>
              <a:t>	and</a:t>
            </a:r>
          </a:p>
          <a:p>
            <a:r>
              <a:rPr lang="en-US" sz="2800" dirty="0" smtClean="0"/>
              <a:t>   an increase of cart value of 113%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740919" y="354874"/>
            <a:ext cx="4724400" cy="1143000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vert="horz" lIns="91409" tIns="45705" rIns="91409" bIns="45705" rtlCol="0" anchor="t" anchorCtr="0">
            <a:normAutofit/>
          </a:bodyPr>
          <a:lstStyle>
            <a:lvl1pPr algn="ctr" defTabSz="91409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100" dirty="0" smtClean="0"/>
              <a:t>Machine Learning</a:t>
            </a:r>
          </a:p>
        </p:txBody>
      </p:sp>
      <p:pic>
        <p:nvPicPr>
          <p:cNvPr id="9" name="Picture 4" descr="http://cdn.zmescience.com/wp-content/uploads/2013/06/captain-obvious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0012" y="3197351"/>
            <a:ext cx="2438400" cy="297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http://www.tegile.com/wp-content/uploads/2015/08/captain-obvious-south-par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412" y="3096207"/>
            <a:ext cx="4152900" cy="311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59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http://www.northeastern.edu/datascience/wp-content/uploads/2014/10/image3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3043"/>
            <a:ext cx="12188825" cy="623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1217612" y="1524000"/>
            <a:ext cx="9829800" cy="3810000"/>
          </a:xfrm>
          <a:prstGeom prst="straightConnector1">
            <a:avLst/>
          </a:prstGeom>
          <a:ln w="57150">
            <a:solidFill>
              <a:srgbClr val="860000"/>
            </a:solidFill>
            <a:tailEnd type="arrow"/>
          </a:ln>
          <a:effectLst>
            <a:outerShdw blurRad="50800" dist="38100" dir="5400000" sx="105000" sy="105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3732212" y="457200"/>
            <a:ext cx="4724400" cy="1143000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vert="horz" lIns="91409" tIns="45705" rIns="91409" bIns="45705" rtlCol="0" anchor="t" anchorCtr="0">
            <a:normAutofit fontScale="92500" lnSpcReduction="20000"/>
          </a:bodyPr>
          <a:lstStyle>
            <a:lvl1pPr algn="ctr" defTabSz="91409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Machine Learning</a:t>
            </a:r>
          </a:p>
          <a:p>
            <a:r>
              <a:rPr lang="en-US" sz="3900" dirty="0"/>
              <a:t>Awesomeness </a:t>
            </a:r>
            <a:r>
              <a:rPr lang="en-US" sz="3900" dirty="0" smtClean="0"/>
              <a:t>Scale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328710" y="3886200"/>
            <a:ext cx="1946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Excel Model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89212" y="3439180"/>
            <a:ext cx="4206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Machine Discovers Patterns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9412" y="4495800"/>
            <a:ext cx="1596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Excel </a:t>
            </a:r>
            <a:r>
              <a:rPr lang="en-US" sz="2800" dirty="0" err="1" smtClean="0"/>
              <a:t>Calc</a:t>
            </a:r>
            <a:endParaRPr lang="en-US" sz="2800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4951412" y="2915960"/>
            <a:ext cx="3686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Machine Ranks Patterns</a:t>
            </a:r>
          </a:p>
        </p:txBody>
      </p:sp>
      <p:sp>
        <p:nvSpPr>
          <p:cNvPr id="2" name="AutoShape 2" descr=" Bild in Originalgröße anzeigen 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55613" y="1399788"/>
            <a:ext cx="65531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message 26b and increase in cart </a:t>
            </a:r>
            <a:r>
              <a:rPr lang="en-US" sz="2800" dirty="0" smtClean="0"/>
              <a:t>value</a:t>
            </a:r>
            <a:endParaRPr lang="en-US" sz="2800" dirty="0"/>
          </a:p>
          <a:p>
            <a:r>
              <a:rPr lang="en-US" sz="2800" dirty="0" smtClean="0"/>
              <a:t>weather and online buying</a:t>
            </a:r>
          </a:p>
          <a:p>
            <a:r>
              <a:rPr lang="en-US" sz="2800" strike="sngStrike" dirty="0" smtClean="0"/>
              <a:t>ice cream and drowning</a:t>
            </a:r>
          </a:p>
          <a:p>
            <a:r>
              <a:rPr lang="en-US" sz="2800" strike="sngStrike" dirty="0" smtClean="0"/>
              <a:t>shoes and headaches </a:t>
            </a:r>
          </a:p>
        </p:txBody>
      </p:sp>
    </p:spTree>
    <p:extLst>
      <p:ext uri="{BB962C8B-B14F-4D97-AF65-F5344CB8AC3E}">
        <p14:creationId xmlns:p14="http://schemas.microsoft.com/office/powerpoint/2010/main" val="66873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http://www.northeastern.edu/datascience/wp-content/uploads/2014/10/image3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3043"/>
            <a:ext cx="12188825" cy="623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0" y="6234125"/>
            <a:ext cx="12188825" cy="14289"/>
          </a:xfrm>
          <a:prstGeom prst="line">
            <a:avLst/>
          </a:prstGeom>
          <a:ln w="12700">
            <a:solidFill>
              <a:schemeClr val="tx1"/>
            </a:solidFill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1217612" y="1524000"/>
            <a:ext cx="9829800" cy="3810000"/>
          </a:xfrm>
          <a:prstGeom prst="straightConnector1">
            <a:avLst/>
          </a:prstGeom>
          <a:ln w="57150">
            <a:solidFill>
              <a:srgbClr val="860000"/>
            </a:solidFill>
            <a:tailEnd type="arrow"/>
          </a:ln>
          <a:effectLst>
            <a:outerShdw blurRad="50800" dist="38100" dir="5400000" sx="105000" sy="105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3732212" y="457200"/>
            <a:ext cx="4724400" cy="1143000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vert="horz" lIns="91409" tIns="45705" rIns="91409" bIns="45705" rtlCol="0" anchor="t" anchorCtr="0">
            <a:normAutofit fontScale="92500" lnSpcReduction="20000"/>
          </a:bodyPr>
          <a:lstStyle>
            <a:lvl1pPr algn="ctr" defTabSz="91409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Machine Learning</a:t>
            </a:r>
          </a:p>
          <a:p>
            <a:r>
              <a:rPr lang="en-US" sz="3900" dirty="0"/>
              <a:t>Awesomeness </a:t>
            </a:r>
            <a:r>
              <a:rPr lang="en-US" sz="3900" dirty="0" smtClean="0"/>
              <a:t>Scale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328710" y="3886200"/>
            <a:ext cx="1946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Excel Model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89212" y="3439180"/>
            <a:ext cx="4206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Machine Discovers Patterns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9412" y="4495800"/>
            <a:ext cx="1596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Excel </a:t>
            </a:r>
            <a:r>
              <a:rPr lang="en-US" sz="2800" dirty="0" err="1" smtClean="0"/>
              <a:t>Calc</a:t>
            </a:r>
            <a:endParaRPr lang="en-US" sz="2800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4951412" y="2915960"/>
            <a:ext cx="3686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Machine Ranks Patterns</a:t>
            </a:r>
          </a:p>
        </p:txBody>
      </p:sp>
      <p:sp>
        <p:nvSpPr>
          <p:cNvPr id="2" name="AutoShape 2" descr=" Bild in Originalgröße anzeigen 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837018" y="2438400"/>
            <a:ext cx="3910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Machine Acts on Patterns</a:t>
            </a:r>
          </a:p>
        </p:txBody>
      </p:sp>
    </p:spTree>
    <p:extLst>
      <p:ext uri="{BB962C8B-B14F-4D97-AF65-F5344CB8AC3E}">
        <p14:creationId xmlns:p14="http://schemas.microsoft.com/office/powerpoint/2010/main" val="60985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2" y="76200"/>
            <a:ext cx="889635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711"/>
          <a:stretch/>
        </p:blipFill>
        <p:spPr bwMode="auto">
          <a:xfrm>
            <a:off x="6961187" y="1803400"/>
            <a:ext cx="4924425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412" y="3733800"/>
            <a:ext cx="57054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634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0" y="6234125"/>
            <a:ext cx="12188825" cy="14289"/>
          </a:xfrm>
          <a:prstGeom prst="line">
            <a:avLst/>
          </a:prstGeom>
          <a:ln w="12700">
            <a:solidFill>
              <a:schemeClr val="bg1"/>
            </a:solidFill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https://s-media-cache-ak0.pinimg.com/736x/55/5e/5c/555e5cc45d0450ed7f7ea46ccbaa851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8437" y="1685987"/>
            <a:ext cx="6374207" cy="398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8"/>
          <p:cNvSpPr/>
          <p:nvPr/>
        </p:nvSpPr>
        <p:spPr>
          <a:xfrm>
            <a:off x="8143341" y="3003219"/>
            <a:ext cx="2720053" cy="1435261"/>
          </a:xfrm>
          <a:custGeom>
            <a:avLst/>
            <a:gdLst>
              <a:gd name="connsiteX0" fmla="*/ 1215342 w 2720051"/>
              <a:gd name="connsiteY0" fmla="*/ 0 h 1435261"/>
              <a:gd name="connsiteX1" fmla="*/ 1192193 w 2720051"/>
              <a:gd name="connsiteY1" fmla="*/ 358816 h 1435261"/>
              <a:gd name="connsiteX2" fmla="*/ 11575 w 2720051"/>
              <a:gd name="connsiteY2" fmla="*/ 393540 h 1435261"/>
              <a:gd name="connsiteX3" fmla="*/ 0 w 2720051"/>
              <a:gd name="connsiteY3" fmla="*/ 1412112 h 1435261"/>
              <a:gd name="connsiteX4" fmla="*/ 2720051 w 2720051"/>
              <a:gd name="connsiteY4" fmla="*/ 1435261 h 1435261"/>
              <a:gd name="connsiteX5" fmla="*/ 2662178 w 2720051"/>
              <a:gd name="connsiteY5" fmla="*/ 23150 h 1435261"/>
              <a:gd name="connsiteX6" fmla="*/ 1215342 w 2720051"/>
              <a:gd name="connsiteY6" fmla="*/ 0 h 143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20051" h="1435261">
                <a:moveTo>
                  <a:pt x="1215342" y="0"/>
                </a:moveTo>
                <a:lnTo>
                  <a:pt x="1192193" y="358816"/>
                </a:lnTo>
                <a:lnTo>
                  <a:pt x="11575" y="393540"/>
                </a:lnTo>
                <a:lnTo>
                  <a:pt x="0" y="1412112"/>
                </a:lnTo>
                <a:lnTo>
                  <a:pt x="2720051" y="1435261"/>
                </a:lnTo>
                <a:lnTo>
                  <a:pt x="2662178" y="23150"/>
                </a:lnTo>
                <a:lnTo>
                  <a:pt x="1215342" y="0"/>
                </a:lnTo>
                <a:close/>
              </a:path>
            </a:pathLst>
          </a:custGeom>
          <a:solidFill>
            <a:schemeClr val="tx1"/>
          </a:solidFill>
          <a:ln w="412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8295741" y="3517739"/>
            <a:ext cx="2720053" cy="1435261"/>
          </a:xfrm>
          <a:custGeom>
            <a:avLst/>
            <a:gdLst>
              <a:gd name="connsiteX0" fmla="*/ 1215342 w 2720051"/>
              <a:gd name="connsiteY0" fmla="*/ 0 h 1435261"/>
              <a:gd name="connsiteX1" fmla="*/ 1192193 w 2720051"/>
              <a:gd name="connsiteY1" fmla="*/ 358816 h 1435261"/>
              <a:gd name="connsiteX2" fmla="*/ 11575 w 2720051"/>
              <a:gd name="connsiteY2" fmla="*/ 393540 h 1435261"/>
              <a:gd name="connsiteX3" fmla="*/ 0 w 2720051"/>
              <a:gd name="connsiteY3" fmla="*/ 1412112 h 1435261"/>
              <a:gd name="connsiteX4" fmla="*/ 2720051 w 2720051"/>
              <a:gd name="connsiteY4" fmla="*/ 1435261 h 1435261"/>
              <a:gd name="connsiteX5" fmla="*/ 2662178 w 2720051"/>
              <a:gd name="connsiteY5" fmla="*/ 23150 h 1435261"/>
              <a:gd name="connsiteX6" fmla="*/ 1215342 w 2720051"/>
              <a:gd name="connsiteY6" fmla="*/ 0 h 143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20051" h="1435261">
                <a:moveTo>
                  <a:pt x="1215342" y="0"/>
                </a:moveTo>
                <a:lnTo>
                  <a:pt x="1192193" y="358816"/>
                </a:lnTo>
                <a:lnTo>
                  <a:pt x="11575" y="393540"/>
                </a:lnTo>
                <a:lnTo>
                  <a:pt x="0" y="1412112"/>
                </a:lnTo>
                <a:lnTo>
                  <a:pt x="2720051" y="1435261"/>
                </a:lnTo>
                <a:lnTo>
                  <a:pt x="2662178" y="23150"/>
                </a:lnTo>
                <a:lnTo>
                  <a:pt x="1215342" y="0"/>
                </a:lnTo>
                <a:close/>
              </a:path>
            </a:pathLst>
          </a:custGeom>
          <a:solidFill>
            <a:schemeClr val="tx1"/>
          </a:solidFill>
          <a:ln w="412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27412" y="152980"/>
            <a:ext cx="51712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Einstein Was Wrong</a:t>
            </a:r>
          </a:p>
          <a:p>
            <a:endParaRPr lang="en-US" sz="4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33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http://www.northeastern.edu/datascience/wp-content/uploads/2014/10/image3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3043"/>
            <a:ext cx="12188825" cy="623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0" y="6234125"/>
            <a:ext cx="12188825" cy="14289"/>
          </a:xfrm>
          <a:prstGeom prst="line">
            <a:avLst/>
          </a:prstGeom>
          <a:ln w="12700">
            <a:solidFill>
              <a:schemeClr val="tx1"/>
            </a:solidFill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1217612" y="1524000"/>
            <a:ext cx="9829800" cy="3810000"/>
          </a:xfrm>
          <a:prstGeom prst="straightConnector1">
            <a:avLst/>
          </a:prstGeom>
          <a:ln w="57150">
            <a:solidFill>
              <a:srgbClr val="860000"/>
            </a:solidFill>
            <a:tailEnd type="arrow"/>
          </a:ln>
          <a:effectLst>
            <a:outerShdw blurRad="50800" dist="38100" dir="5400000" sx="105000" sy="105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3732212" y="457200"/>
            <a:ext cx="4724400" cy="1143000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vert="horz" lIns="91409" tIns="45705" rIns="91409" bIns="45705" rtlCol="0" anchor="t" anchorCtr="0">
            <a:normAutofit fontScale="92500" lnSpcReduction="20000"/>
          </a:bodyPr>
          <a:lstStyle>
            <a:lvl1pPr algn="ctr" defTabSz="91409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Machine Learning</a:t>
            </a:r>
          </a:p>
          <a:p>
            <a:r>
              <a:rPr lang="en-US" sz="3900" dirty="0"/>
              <a:t>Awesomeness </a:t>
            </a:r>
            <a:r>
              <a:rPr lang="en-US" sz="3900" dirty="0" smtClean="0"/>
              <a:t>Scale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328710" y="3886200"/>
            <a:ext cx="1946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Excel Model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89212" y="3439180"/>
            <a:ext cx="4206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Machine Discovers Patterns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37806" y="994198"/>
            <a:ext cx="305013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Machine programs </a:t>
            </a:r>
          </a:p>
          <a:p>
            <a:r>
              <a:rPr lang="en-US" sz="2800" dirty="0" smtClean="0"/>
              <a:t>itself to find, rank </a:t>
            </a:r>
          </a:p>
          <a:p>
            <a:r>
              <a:rPr lang="en-US" sz="2800" dirty="0" smtClean="0"/>
              <a:t>and act on patterns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9412" y="4495800"/>
            <a:ext cx="1596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Excel </a:t>
            </a:r>
            <a:r>
              <a:rPr lang="en-US" sz="2800" dirty="0" err="1" smtClean="0"/>
              <a:t>Calc</a:t>
            </a:r>
            <a:endParaRPr lang="en-US" sz="2800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4951412" y="2915960"/>
            <a:ext cx="3686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Machine Ranks Patterns</a:t>
            </a:r>
          </a:p>
        </p:txBody>
      </p:sp>
      <p:sp>
        <p:nvSpPr>
          <p:cNvPr id="2" name="AutoShape 2" descr=" Bild in Originalgröße anzeigen 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837018" y="2438400"/>
            <a:ext cx="3910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Machine Acts on Patterns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042" y="1416594"/>
            <a:ext cx="5556428" cy="4941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610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4.bp.blogspot.com/-eUHfk0_eYiU/VIDWEQx8LFI/AAAAAAAAOFU/9xxxL9JVVLI/s1600/terminator_movies_robot_cyborg_t800_red_eyes_future_skynet_hq_wallpaper_13-1366x76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6"/>
          <a:stretch/>
        </p:blipFill>
        <p:spPr bwMode="auto">
          <a:xfrm>
            <a:off x="35169" y="0"/>
            <a:ext cx="12862470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637806" y="994198"/>
            <a:ext cx="305013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Machine programs </a:t>
            </a:r>
          </a:p>
          <a:p>
            <a:r>
              <a:rPr lang="en-US" sz="2800" dirty="0" smtClean="0"/>
              <a:t>itself to find, rank </a:t>
            </a:r>
          </a:p>
          <a:p>
            <a:r>
              <a:rPr lang="en-US" sz="2800" dirty="0" smtClean="0"/>
              <a:t>and act on patterns</a:t>
            </a:r>
          </a:p>
        </p:txBody>
      </p:sp>
    </p:spTree>
    <p:extLst>
      <p:ext uri="{BB962C8B-B14F-4D97-AF65-F5344CB8AC3E}">
        <p14:creationId xmlns:p14="http://schemas.microsoft.com/office/powerpoint/2010/main" val="403981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4.bp.blogspot.com/-eUHfk0_eYiU/VIDWEQx8LFI/AAAAAAAAOFU/9xxxL9JVVLI/s1600/terminator_movies_robot_cyborg_t800_red_eyes_future_skynet_hq_wallpaper_13-1366x76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6"/>
          <a:stretch/>
        </p:blipFill>
        <p:spPr bwMode="auto">
          <a:xfrm>
            <a:off x="35169" y="0"/>
            <a:ext cx="12862470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04403" y="763250"/>
            <a:ext cx="177003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smtClean="0"/>
              <a:t>But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3212" y="286196"/>
            <a:ext cx="6629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Computers: fast yet dumb</a:t>
            </a:r>
          </a:p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People: slow yet smart</a:t>
            </a:r>
          </a:p>
        </p:txBody>
      </p:sp>
    </p:spTree>
    <p:extLst>
      <p:ext uri="{BB962C8B-B14F-4D97-AF65-F5344CB8AC3E}">
        <p14:creationId xmlns:p14="http://schemas.microsoft.com/office/powerpoint/2010/main" val="282672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04403" y="763250"/>
            <a:ext cx="202331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smtClean="0"/>
              <a:t>And</a:t>
            </a:r>
          </a:p>
        </p:txBody>
      </p:sp>
    </p:spTree>
    <p:extLst>
      <p:ext uri="{BB962C8B-B14F-4D97-AF65-F5344CB8AC3E}">
        <p14:creationId xmlns:p14="http://schemas.microsoft.com/office/powerpoint/2010/main" val="35627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212" y="115900"/>
            <a:ext cx="10259416" cy="6655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0812" y="165318"/>
            <a:ext cx="730835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Machine Learning:</a:t>
            </a:r>
          </a:p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Autonomous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hair-splitting 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between good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bad 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no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grasp of right and wrong. 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" y="3863566"/>
            <a:ext cx="3962400" cy="2765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383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25878" y="3037820"/>
            <a:ext cx="5655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More data than a human can wrangle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32512" y="3505200"/>
            <a:ext cx="6434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More attributes than a human can manage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39146" y="3972580"/>
            <a:ext cx="82750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More permutations than a human can </a:t>
            </a:r>
            <a:r>
              <a:rPr lang="en-US" sz="2800" dirty="0" smtClean="0"/>
              <a:t>comprehend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More complex algorithms than humans can write</a:t>
            </a:r>
            <a:endParaRPr lang="en-US" sz="2800" dirty="0" smtClean="0"/>
          </a:p>
        </p:txBody>
      </p:sp>
      <p:sp>
        <p:nvSpPr>
          <p:cNvPr id="9" name="Rectangle 8"/>
          <p:cNvSpPr/>
          <p:nvPr/>
        </p:nvSpPr>
        <p:spPr>
          <a:xfrm>
            <a:off x="-1217254" y="-1310759"/>
            <a:ext cx="15084066" cy="473975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tabLst>
                <a:tab pos="3089275" algn="l"/>
              </a:tabLst>
            </a:pPr>
            <a:r>
              <a:rPr lang="en-US" sz="30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Big data</a:t>
            </a:r>
            <a:endParaRPr lang="en-US" sz="302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630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3" y="1295400"/>
            <a:ext cx="7542212" cy="4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683462" y="763250"/>
            <a:ext cx="129715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smtClean="0"/>
              <a:t>So</a:t>
            </a:r>
          </a:p>
        </p:txBody>
      </p:sp>
    </p:spTree>
    <p:extLst>
      <p:ext uri="{BB962C8B-B14F-4D97-AF65-F5344CB8AC3E}">
        <p14:creationId xmlns:p14="http://schemas.microsoft.com/office/powerpoint/2010/main" val="211035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04403" y="763250"/>
            <a:ext cx="207620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smtClean="0"/>
              <a:t>But</a:t>
            </a:r>
          </a:p>
          <a:p>
            <a:r>
              <a:rPr lang="en-US" sz="8800" dirty="0" smtClean="0"/>
              <a:t>so...</a:t>
            </a:r>
            <a:endParaRPr lang="en-US" sz="8800" dirty="0"/>
          </a:p>
        </p:txBody>
      </p:sp>
      <p:sp>
        <p:nvSpPr>
          <p:cNvPr id="3" name="TextBox 2"/>
          <p:cNvSpPr txBox="1"/>
          <p:nvPr/>
        </p:nvSpPr>
        <p:spPr>
          <a:xfrm>
            <a:off x="531812" y="1828800"/>
            <a:ext cx="662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5 Things you can do to avoid the </a:t>
            </a:r>
          </a:p>
          <a:p>
            <a:pPr algn="ctr"/>
            <a:r>
              <a:rPr lang="en-US" sz="3600" dirty="0" smtClean="0"/>
              <a:t>Robot Zombie Apocalypse </a:t>
            </a:r>
          </a:p>
        </p:txBody>
      </p:sp>
      <p:pic>
        <p:nvPicPr>
          <p:cNvPr id="20482" name="Picture 2" descr="https://s-media-cache-ak0.pinimg.com/736x/04/f4/a5/04f4a5cd51b1bc079850dd5a2a76edb8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61212" y="763250"/>
            <a:ext cx="4686300" cy="445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86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http://www.northeastern.edu/datascience/wp-content/uploads/2014/10/image3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1"/>
            <a:ext cx="12188825" cy="623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0" y="6234125"/>
            <a:ext cx="12188825" cy="14289"/>
          </a:xfrm>
          <a:prstGeom prst="line">
            <a:avLst/>
          </a:prstGeom>
          <a:ln w="12700">
            <a:solidFill>
              <a:schemeClr val="tx1"/>
            </a:solidFill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4724400" cy="1143000"/>
          </a:xfrm>
          <a:solidFill>
            <a:schemeClr val="bg1">
              <a:alpha val="54000"/>
            </a:schemeClr>
          </a:solidFill>
        </p:spPr>
        <p:txBody>
          <a:bodyPr/>
          <a:lstStyle/>
          <a:p>
            <a:r>
              <a:rPr lang="en-US" dirty="0" smtClean="0"/>
              <a:t>Machine Learning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4294967295"/>
          </p:nvPr>
        </p:nvSpPr>
        <p:spPr>
          <a:xfrm>
            <a:off x="2652713" y="2020888"/>
            <a:ext cx="9536112" cy="4105275"/>
          </a:xfrm>
        </p:spPr>
        <p:txBody>
          <a:bodyPr/>
          <a:lstStyle/>
          <a:p>
            <a:r>
              <a:rPr lang="en-US" dirty="0" smtClean="0"/>
              <a:t>1. </a:t>
            </a:r>
          </a:p>
          <a:p>
            <a:r>
              <a:rPr lang="en-US" dirty="0" smtClean="0"/>
              <a:t>2.</a:t>
            </a:r>
          </a:p>
          <a:p>
            <a:r>
              <a:rPr lang="en-US" dirty="0" smtClean="0"/>
              <a:t>3.</a:t>
            </a:r>
          </a:p>
          <a:p>
            <a:r>
              <a:rPr lang="en-US" dirty="0" smtClean="0"/>
              <a:t>4.</a:t>
            </a:r>
          </a:p>
          <a:p>
            <a:r>
              <a:rPr lang="en-US" dirty="0" smtClean="0"/>
              <a:t>5.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825140" y="1232564"/>
            <a:ext cx="6886896" cy="571500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vert="horz" lIns="91409" tIns="45705" rIns="91409" bIns="45705" rtlCol="0" anchor="ctr">
            <a:normAutofit fontScale="85000" lnSpcReduction="20000"/>
          </a:bodyPr>
          <a:lstStyle>
            <a:lvl1pPr algn="ctr" defTabSz="91409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           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672740" y="878289"/>
            <a:ext cx="6886896" cy="114300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lIns="91409" tIns="45705" rIns="91409" bIns="45705" rtlCol="0" anchor="ctr">
            <a:normAutofit fontScale="92500"/>
          </a:bodyPr>
          <a:lstStyle>
            <a:lvl1pPr algn="ctr" defTabSz="91409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Does Not Happen in a Vacuum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60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http://www.northeastern.edu/datascience/wp-content/uploads/2014/10/image3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1"/>
            <a:ext cx="12188825" cy="623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0" y="6234125"/>
            <a:ext cx="12188825" cy="14289"/>
          </a:xfrm>
          <a:prstGeom prst="line">
            <a:avLst/>
          </a:prstGeom>
          <a:ln w="12700">
            <a:solidFill>
              <a:schemeClr val="tx1"/>
            </a:solidFill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4724400" cy="1143000"/>
          </a:xfrm>
          <a:solidFill>
            <a:schemeClr val="bg1">
              <a:alpha val="54000"/>
            </a:schemeClr>
          </a:solidFill>
        </p:spPr>
        <p:txBody>
          <a:bodyPr/>
          <a:lstStyle/>
          <a:p>
            <a:r>
              <a:rPr lang="en-US" dirty="0" smtClean="0"/>
              <a:t>Machine Learning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825140" y="1232564"/>
            <a:ext cx="6886896" cy="571500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vert="horz" lIns="91409" tIns="45705" rIns="91409" bIns="45705" rtlCol="0" anchor="ctr">
            <a:normAutofit fontScale="85000" lnSpcReduction="20000"/>
          </a:bodyPr>
          <a:lstStyle>
            <a:lvl1pPr algn="ctr" defTabSz="91409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           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672740" y="878289"/>
            <a:ext cx="6886896" cy="114300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lIns="91409" tIns="45705" rIns="91409" bIns="45705" rtlCol="0" anchor="ctr">
            <a:normAutofit fontScale="92500"/>
          </a:bodyPr>
          <a:lstStyle>
            <a:lvl1pPr algn="ctr" defTabSz="91409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Does Not Happen in a Vacuum</a:t>
            </a:r>
            <a:endParaRPr lang="en-US" dirty="0"/>
          </a:p>
        </p:txBody>
      </p:sp>
      <p:pic>
        <p:nvPicPr>
          <p:cNvPr id="21508" name="Picture 4" descr="http://media-cache-ec0.pinimg.com/736x/36/e5/88/36e588f5f8c2ce53c4d42687eb57606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364" y="2230559"/>
            <a:ext cx="5744460" cy="3825433"/>
          </a:xfrm>
          <a:prstGeom prst="rect">
            <a:avLst/>
          </a:prstGeom>
          <a:solidFill>
            <a:srgbClr val="000000">
              <a:alpha val="60000"/>
            </a:srgbClr>
          </a:solidFill>
        </p:spPr>
      </p:pic>
      <p:sp>
        <p:nvSpPr>
          <p:cNvPr id="11" name="Content Placeholder 2"/>
          <p:cNvSpPr>
            <a:spLocks noGrp="1"/>
          </p:cNvSpPr>
          <p:nvPr>
            <p:ph idx="4294967295"/>
          </p:nvPr>
        </p:nvSpPr>
        <p:spPr>
          <a:xfrm>
            <a:off x="2652713" y="2020888"/>
            <a:ext cx="9536112" cy="4105275"/>
          </a:xfrm>
        </p:spPr>
        <p:txBody>
          <a:bodyPr/>
          <a:lstStyle/>
          <a:p>
            <a:r>
              <a:rPr lang="en-US" dirty="0" smtClean="0"/>
              <a:t>1. Be a machine teacher/enthusiast/proponent</a:t>
            </a:r>
          </a:p>
          <a:p>
            <a:r>
              <a:rPr lang="en-US" dirty="0" smtClean="0"/>
              <a:t>2.</a:t>
            </a:r>
          </a:p>
          <a:p>
            <a:r>
              <a:rPr lang="en-US" dirty="0" smtClean="0"/>
              <a:t>3.</a:t>
            </a:r>
          </a:p>
          <a:p>
            <a:r>
              <a:rPr lang="en-US" dirty="0" smtClean="0"/>
              <a:t>4.</a:t>
            </a:r>
          </a:p>
          <a:p>
            <a:r>
              <a:rPr lang="en-US" dirty="0" smtClean="0"/>
              <a:t>5.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32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0" y="6234125"/>
            <a:ext cx="12188825" cy="14289"/>
          </a:xfrm>
          <a:prstGeom prst="line">
            <a:avLst/>
          </a:prstGeom>
          <a:ln w="12700">
            <a:solidFill>
              <a:schemeClr val="bg1"/>
            </a:solidFill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https://s-media-cache-ak0.pinimg.com/736x/55/5e/5c/555e5cc45d0450ed7f7ea46ccbaa851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8437" y="1685987"/>
            <a:ext cx="6374207" cy="398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8"/>
          <p:cNvSpPr/>
          <p:nvPr/>
        </p:nvSpPr>
        <p:spPr>
          <a:xfrm>
            <a:off x="8295741" y="4508339"/>
            <a:ext cx="2720053" cy="1435261"/>
          </a:xfrm>
          <a:custGeom>
            <a:avLst/>
            <a:gdLst>
              <a:gd name="connsiteX0" fmla="*/ 1215342 w 2720051"/>
              <a:gd name="connsiteY0" fmla="*/ 0 h 1435261"/>
              <a:gd name="connsiteX1" fmla="*/ 1192193 w 2720051"/>
              <a:gd name="connsiteY1" fmla="*/ 358816 h 1435261"/>
              <a:gd name="connsiteX2" fmla="*/ 11575 w 2720051"/>
              <a:gd name="connsiteY2" fmla="*/ 393540 h 1435261"/>
              <a:gd name="connsiteX3" fmla="*/ 0 w 2720051"/>
              <a:gd name="connsiteY3" fmla="*/ 1412112 h 1435261"/>
              <a:gd name="connsiteX4" fmla="*/ 2720051 w 2720051"/>
              <a:gd name="connsiteY4" fmla="*/ 1435261 h 1435261"/>
              <a:gd name="connsiteX5" fmla="*/ 2662178 w 2720051"/>
              <a:gd name="connsiteY5" fmla="*/ 23150 h 1435261"/>
              <a:gd name="connsiteX6" fmla="*/ 1215342 w 2720051"/>
              <a:gd name="connsiteY6" fmla="*/ 0 h 1435261"/>
              <a:gd name="connsiteX0" fmla="*/ 1215342 w 2720051"/>
              <a:gd name="connsiteY0" fmla="*/ 0 h 1435261"/>
              <a:gd name="connsiteX1" fmla="*/ 28411 w 2720051"/>
              <a:gd name="connsiteY1" fmla="*/ 38182 h 1435261"/>
              <a:gd name="connsiteX2" fmla="*/ 11575 w 2720051"/>
              <a:gd name="connsiteY2" fmla="*/ 393540 h 1435261"/>
              <a:gd name="connsiteX3" fmla="*/ 0 w 2720051"/>
              <a:gd name="connsiteY3" fmla="*/ 1412112 h 1435261"/>
              <a:gd name="connsiteX4" fmla="*/ 2720051 w 2720051"/>
              <a:gd name="connsiteY4" fmla="*/ 1435261 h 1435261"/>
              <a:gd name="connsiteX5" fmla="*/ 2662178 w 2720051"/>
              <a:gd name="connsiteY5" fmla="*/ 23150 h 1435261"/>
              <a:gd name="connsiteX6" fmla="*/ 1215342 w 2720051"/>
              <a:gd name="connsiteY6" fmla="*/ 0 h 143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20051" h="1435261">
                <a:moveTo>
                  <a:pt x="1215342" y="0"/>
                </a:moveTo>
                <a:lnTo>
                  <a:pt x="28411" y="38182"/>
                </a:lnTo>
                <a:lnTo>
                  <a:pt x="11575" y="393540"/>
                </a:lnTo>
                <a:lnTo>
                  <a:pt x="0" y="1412112"/>
                </a:lnTo>
                <a:lnTo>
                  <a:pt x="2720051" y="1435261"/>
                </a:lnTo>
                <a:lnTo>
                  <a:pt x="2662178" y="23150"/>
                </a:lnTo>
                <a:lnTo>
                  <a:pt x="1215342" y="0"/>
                </a:lnTo>
                <a:close/>
              </a:path>
            </a:pathLst>
          </a:custGeom>
          <a:solidFill>
            <a:schemeClr val="tx1"/>
          </a:solidFill>
          <a:ln w="412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27412" y="152980"/>
            <a:ext cx="51712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Einstein Was Wrong</a:t>
            </a:r>
          </a:p>
          <a:p>
            <a:endParaRPr lang="en-US" sz="4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37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http://www.northeastern.edu/datascience/wp-content/uploads/2014/10/image3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1"/>
            <a:ext cx="12188825" cy="623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0" y="6234125"/>
            <a:ext cx="12188825" cy="14289"/>
          </a:xfrm>
          <a:prstGeom prst="line">
            <a:avLst/>
          </a:prstGeom>
          <a:ln w="12700">
            <a:solidFill>
              <a:schemeClr val="tx1"/>
            </a:solidFill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4724400" cy="1143000"/>
          </a:xfrm>
          <a:solidFill>
            <a:schemeClr val="bg1">
              <a:alpha val="54000"/>
            </a:schemeClr>
          </a:solidFill>
        </p:spPr>
        <p:txBody>
          <a:bodyPr/>
          <a:lstStyle/>
          <a:p>
            <a:r>
              <a:rPr lang="en-US" dirty="0" smtClean="0"/>
              <a:t>Machine Learning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4294967295"/>
          </p:nvPr>
        </p:nvSpPr>
        <p:spPr>
          <a:xfrm>
            <a:off x="2652713" y="2020888"/>
            <a:ext cx="9536112" cy="4105275"/>
          </a:xfrm>
        </p:spPr>
        <p:txBody>
          <a:bodyPr/>
          <a:lstStyle/>
          <a:p>
            <a:r>
              <a:rPr lang="en-US" dirty="0" smtClean="0"/>
              <a:t>1. Be a machine teacher/enthusiast/proponent</a:t>
            </a:r>
          </a:p>
          <a:p>
            <a:r>
              <a:rPr lang="en-US" dirty="0" smtClean="0"/>
              <a:t>2. Keep your eye on the big picture</a:t>
            </a:r>
          </a:p>
          <a:p>
            <a:r>
              <a:rPr lang="en-US" dirty="0" smtClean="0"/>
              <a:t>3. </a:t>
            </a:r>
          </a:p>
          <a:p>
            <a:r>
              <a:rPr lang="en-US" dirty="0" smtClean="0"/>
              <a:t>4.</a:t>
            </a:r>
          </a:p>
          <a:p>
            <a:r>
              <a:rPr lang="en-US" dirty="0" smtClean="0"/>
              <a:t>5.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825140" y="1232564"/>
            <a:ext cx="6886896" cy="571500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vert="horz" lIns="91409" tIns="45705" rIns="91409" bIns="45705" rtlCol="0" anchor="ctr">
            <a:normAutofit fontScale="85000" lnSpcReduction="20000"/>
          </a:bodyPr>
          <a:lstStyle>
            <a:lvl1pPr algn="ctr" defTabSz="91409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           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672740" y="878289"/>
            <a:ext cx="6886896" cy="114300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lIns="91409" tIns="45705" rIns="91409" bIns="45705" rtlCol="0" anchor="ctr">
            <a:normAutofit fontScale="92500"/>
          </a:bodyPr>
          <a:lstStyle>
            <a:lvl1pPr algn="ctr" defTabSz="91409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Does Not Happen in a Vacuum</a:t>
            </a:r>
            <a:endParaRPr lang="en-US" dirty="0"/>
          </a:p>
        </p:txBody>
      </p:sp>
      <p:pic>
        <p:nvPicPr>
          <p:cNvPr id="24582" name="Picture 6" descr="http://themojocompany.com/wp-content/uploads/2013/04/awkward_Awkward-s500x352-2987-58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2126" y="3200400"/>
            <a:ext cx="4193886" cy="295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55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http://www.northeastern.edu/datascience/wp-content/uploads/2014/10/image3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" y="-1"/>
            <a:ext cx="12188825" cy="623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0" y="6234125"/>
            <a:ext cx="12188825" cy="14289"/>
          </a:xfrm>
          <a:prstGeom prst="line">
            <a:avLst/>
          </a:prstGeom>
          <a:ln w="12700">
            <a:solidFill>
              <a:schemeClr val="tx1"/>
            </a:solidFill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4724400" cy="1143000"/>
          </a:xfrm>
          <a:solidFill>
            <a:schemeClr val="bg1">
              <a:alpha val="54000"/>
            </a:schemeClr>
          </a:solidFill>
        </p:spPr>
        <p:txBody>
          <a:bodyPr/>
          <a:lstStyle/>
          <a:p>
            <a:r>
              <a:rPr lang="en-US" dirty="0" smtClean="0"/>
              <a:t>Machine Learning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825140" y="1232564"/>
            <a:ext cx="6886896" cy="571500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vert="horz" lIns="91409" tIns="45705" rIns="91409" bIns="45705" rtlCol="0" anchor="ctr">
            <a:normAutofit fontScale="85000" lnSpcReduction="20000"/>
          </a:bodyPr>
          <a:lstStyle>
            <a:lvl1pPr algn="ctr" defTabSz="91409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           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672740" y="878289"/>
            <a:ext cx="6886896" cy="114300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lIns="91409" tIns="45705" rIns="91409" bIns="45705" rtlCol="0" anchor="ctr">
            <a:normAutofit fontScale="92500"/>
          </a:bodyPr>
          <a:lstStyle>
            <a:lvl1pPr algn="ctr" defTabSz="91409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Does Not Happen in a Vacuum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334000" y="2477293"/>
            <a:ext cx="6576849" cy="3681413"/>
            <a:chOff x="5334000" y="2387600"/>
            <a:chExt cx="6576849" cy="3681413"/>
          </a:xfrm>
        </p:grpSpPr>
        <p:pic>
          <p:nvPicPr>
            <p:cNvPr id="25602" name="Picture 2" descr="http://jrodthoughts.files.wordpress.com/2012/06/local-maximum0021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672"/>
            <a:stretch/>
          </p:blipFill>
          <p:spPr bwMode="auto">
            <a:xfrm>
              <a:off x="5462424" y="2527383"/>
              <a:ext cx="6448425" cy="3541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Freeform 5"/>
            <p:cNvSpPr/>
            <p:nvPr/>
          </p:nvSpPr>
          <p:spPr>
            <a:xfrm>
              <a:off x="5334000" y="2387600"/>
              <a:ext cx="3848100" cy="1739900"/>
            </a:xfrm>
            <a:custGeom>
              <a:avLst/>
              <a:gdLst>
                <a:gd name="connsiteX0" fmla="*/ 127000 w 3848100"/>
                <a:gd name="connsiteY0" fmla="*/ 1397000 h 1397000"/>
                <a:gd name="connsiteX1" fmla="*/ 101600 w 3848100"/>
                <a:gd name="connsiteY1" fmla="*/ 0 h 1397000"/>
                <a:gd name="connsiteX2" fmla="*/ 3810000 w 3848100"/>
                <a:gd name="connsiteY2" fmla="*/ 0 h 1397000"/>
                <a:gd name="connsiteX3" fmla="*/ 3848100 w 3848100"/>
                <a:gd name="connsiteY3" fmla="*/ 1066800 h 1397000"/>
                <a:gd name="connsiteX4" fmla="*/ 0 w 3848100"/>
                <a:gd name="connsiteY4" fmla="*/ 1092200 h 1397000"/>
                <a:gd name="connsiteX5" fmla="*/ 0 w 3848100"/>
                <a:gd name="connsiteY5" fmla="*/ 1092200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48100" h="1397000">
                  <a:moveTo>
                    <a:pt x="127000" y="1397000"/>
                  </a:moveTo>
                  <a:lnTo>
                    <a:pt x="101600" y="0"/>
                  </a:lnTo>
                  <a:lnTo>
                    <a:pt x="3810000" y="0"/>
                  </a:lnTo>
                  <a:lnTo>
                    <a:pt x="3848100" y="1066800"/>
                  </a:lnTo>
                  <a:lnTo>
                    <a:pt x="0" y="1092200"/>
                  </a:lnTo>
                  <a:lnTo>
                    <a:pt x="0" y="1092200"/>
                  </a:lnTo>
                </a:path>
              </a:pathLst>
            </a:custGeom>
            <a:solidFill>
              <a:srgbClr val="00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Content Placeholder 2"/>
          <p:cNvSpPr>
            <a:spLocks noGrp="1"/>
          </p:cNvSpPr>
          <p:nvPr>
            <p:ph idx="4294967295"/>
          </p:nvPr>
        </p:nvSpPr>
        <p:spPr>
          <a:xfrm>
            <a:off x="2652713" y="2020888"/>
            <a:ext cx="9536112" cy="4105275"/>
          </a:xfrm>
        </p:spPr>
        <p:txBody>
          <a:bodyPr/>
          <a:lstStyle/>
          <a:p>
            <a:r>
              <a:rPr lang="en-US" dirty="0" smtClean="0"/>
              <a:t>1. Be a machine </a:t>
            </a:r>
            <a:r>
              <a:rPr lang="en-US" dirty="0"/>
              <a:t>teacher/enthusiast/proponent</a:t>
            </a:r>
            <a:endParaRPr lang="en-US" dirty="0" smtClean="0"/>
          </a:p>
          <a:p>
            <a:r>
              <a:rPr lang="en-US" dirty="0" smtClean="0"/>
              <a:t>2. Keep your eye on the big picture</a:t>
            </a:r>
          </a:p>
          <a:p>
            <a:r>
              <a:rPr lang="en-US" dirty="0" smtClean="0"/>
              <a:t>3. Avoid the local maximum</a:t>
            </a:r>
          </a:p>
          <a:p>
            <a:r>
              <a:rPr lang="en-US" dirty="0" smtClean="0"/>
              <a:t>4.</a:t>
            </a:r>
          </a:p>
          <a:p>
            <a:r>
              <a:rPr lang="en-US" dirty="0" smtClean="0"/>
              <a:t>5.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19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http://www.northeastern.edu/datascience/wp-content/uploads/2014/10/image3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" y="-1"/>
            <a:ext cx="12188825" cy="623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0" y="6234125"/>
            <a:ext cx="12188825" cy="14289"/>
          </a:xfrm>
          <a:prstGeom prst="line">
            <a:avLst/>
          </a:prstGeom>
          <a:ln w="12700">
            <a:solidFill>
              <a:schemeClr val="tx1"/>
            </a:solidFill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4724400" cy="1143000"/>
          </a:xfrm>
          <a:solidFill>
            <a:schemeClr val="bg1">
              <a:alpha val="54000"/>
            </a:schemeClr>
          </a:solidFill>
        </p:spPr>
        <p:txBody>
          <a:bodyPr/>
          <a:lstStyle/>
          <a:p>
            <a:r>
              <a:rPr lang="en-US" dirty="0" smtClean="0"/>
              <a:t>Machine Learning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4294967295"/>
          </p:nvPr>
        </p:nvSpPr>
        <p:spPr>
          <a:xfrm>
            <a:off x="2652713" y="2020888"/>
            <a:ext cx="9536112" cy="4105275"/>
          </a:xfrm>
        </p:spPr>
        <p:txBody>
          <a:bodyPr/>
          <a:lstStyle/>
          <a:p>
            <a:r>
              <a:rPr lang="en-US" dirty="0" smtClean="0"/>
              <a:t>1. Be a machine </a:t>
            </a:r>
            <a:r>
              <a:rPr lang="en-US" dirty="0"/>
              <a:t>teacher/enthusiast/proponent</a:t>
            </a:r>
            <a:endParaRPr lang="en-US" dirty="0" smtClean="0"/>
          </a:p>
          <a:p>
            <a:r>
              <a:rPr lang="en-US" dirty="0" smtClean="0"/>
              <a:t>2. Keep your eye on the big picture</a:t>
            </a:r>
          </a:p>
          <a:p>
            <a:r>
              <a:rPr lang="en-US" dirty="0" smtClean="0"/>
              <a:t>3. Avoid the local maximum</a:t>
            </a:r>
          </a:p>
          <a:p>
            <a:r>
              <a:rPr lang="en-US" dirty="0" smtClean="0"/>
              <a:t>4. Know the business not just the numbers</a:t>
            </a:r>
          </a:p>
          <a:p>
            <a:r>
              <a:rPr lang="en-US" dirty="0" smtClean="0"/>
              <a:t>5. 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825140" y="1232564"/>
            <a:ext cx="6886896" cy="571500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vert="horz" lIns="91409" tIns="45705" rIns="91409" bIns="45705" rtlCol="0" anchor="ctr">
            <a:normAutofit fontScale="85000" lnSpcReduction="20000"/>
          </a:bodyPr>
          <a:lstStyle>
            <a:lvl1pPr algn="ctr" defTabSz="91409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           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672740" y="878289"/>
            <a:ext cx="6886896" cy="114300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lIns="91409" tIns="45705" rIns="91409" bIns="45705" rtlCol="0" anchor="ctr">
            <a:normAutofit fontScale="92500"/>
          </a:bodyPr>
          <a:lstStyle>
            <a:lvl1pPr algn="ctr" defTabSz="91409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Does Not Happen in a Vacuum</a:t>
            </a:r>
            <a:endParaRPr lang="en-US" dirty="0"/>
          </a:p>
        </p:txBody>
      </p:sp>
      <p:pic>
        <p:nvPicPr>
          <p:cNvPr id="14338" name="Picture 2" descr="http://www.tahitidance.com/wp-content/uploads/2015/06/o-BALANCE-SCALE-facebook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" r="100000">
                        <a14:backgroundMark x1="57550" y1="92800" x2="57550" y2="92800"/>
                        <a14:backgroundMark x1="21950" y1="58100" x2="21950" y2="58100"/>
                        <a14:backgroundMark x1="14100" y1="60200" x2="14100" y2="60200"/>
                        <a14:backgroundMark x1="15150" y1="76900" x2="15150" y2="76900"/>
                        <a14:backgroundMark x1="55450" y1="87100" x2="55450" y2="87100"/>
                        <a14:backgroundMark x1="53450" y1="87000" x2="53450" y2="87000"/>
                        <a14:backgroundMark x1="80050" y1="42100" x2="80050" y2="42100"/>
                        <a14:backgroundMark x1="62000" y1="89600" x2="62000" y2="89600"/>
                        <a14:backgroundMark x1="60700" y1="89600" x2="60700" y2="89600"/>
                        <a14:backgroundMark x1="58650" y1="89300" x2="58650" y2="89300"/>
                        <a14:backgroundMark x1="60050" y1="88100" x2="60050" y2="88100"/>
                        <a14:backgroundMark x1="63400" y1="88400" x2="63400" y2="88400"/>
                        <a14:backgroundMark x1="52600" y1="87700" x2="52600" y2="87700"/>
                        <a14:backgroundMark x1="88800" y1="37200" x2="88800" y2="37200"/>
                        <a14:backgroundMark x1="88200" y1="37700" x2="88200" y2="37700"/>
                        <a14:backgroundMark x1="80600" y1="41700" x2="80600" y2="41700"/>
                        <a14:backgroundMark x1="53350" y1="61700" x2="53350" y2="61700"/>
                        <a14:backgroundMark x1="46550" y1="65000" x2="46550" y2="65000"/>
                        <a14:backgroundMark x1="26600" y1="70500" x2="26600" y2="70500"/>
                        <a14:backgroundMark x1="26050" y1="70900" x2="26050" y2="70900"/>
                        <a14:backgroundMark x1="20300" y1="31300" x2="20300" y2="31300"/>
                        <a14:backgroundMark x1="14350" y1="43000" x2="14350" y2="4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1612" y="4019564"/>
            <a:ext cx="44577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91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http://www.northeastern.edu/datascience/wp-content/uploads/2014/10/image3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" y="-1"/>
            <a:ext cx="12188825" cy="623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0" y="6234125"/>
            <a:ext cx="12188825" cy="14289"/>
          </a:xfrm>
          <a:prstGeom prst="line">
            <a:avLst/>
          </a:prstGeom>
          <a:ln w="12700">
            <a:solidFill>
              <a:schemeClr val="tx1"/>
            </a:solidFill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4724400" cy="1143000"/>
          </a:xfrm>
          <a:solidFill>
            <a:schemeClr val="bg1">
              <a:alpha val="54000"/>
            </a:schemeClr>
          </a:solidFill>
        </p:spPr>
        <p:txBody>
          <a:bodyPr/>
          <a:lstStyle/>
          <a:p>
            <a:r>
              <a:rPr lang="en-US" dirty="0" smtClean="0"/>
              <a:t>Machine Learning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4294967295"/>
          </p:nvPr>
        </p:nvSpPr>
        <p:spPr>
          <a:xfrm>
            <a:off x="2652713" y="2020888"/>
            <a:ext cx="9536112" cy="4105275"/>
          </a:xfrm>
        </p:spPr>
        <p:txBody>
          <a:bodyPr/>
          <a:lstStyle/>
          <a:p>
            <a:r>
              <a:rPr lang="en-US" dirty="0" smtClean="0"/>
              <a:t>1. Be a machine </a:t>
            </a:r>
            <a:r>
              <a:rPr lang="en-US" dirty="0"/>
              <a:t>teacher/enthusiast/proponent</a:t>
            </a:r>
            <a:endParaRPr lang="en-US" dirty="0" smtClean="0"/>
          </a:p>
          <a:p>
            <a:r>
              <a:rPr lang="en-US" dirty="0" smtClean="0"/>
              <a:t>2. Keep your eye on the big picture</a:t>
            </a:r>
          </a:p>
          <a:p>
            <a:r>
              <a:rPr lang="en-US" dirty="0" smtClean="0"/>
              <a:t>3. Avoid the local maximum</a:t>
            </a:r>
          </a:p>
          <a:p>
            <a:r>
              <a:rPr lang="en-US" dirty="0" smtClean="0"/>
              <a:t>4. Know the business not just the analytics</a:t>
            </a:r>
          </a:p>
          <a:p>
            <a:r>
              <a:rPr lang="en-US" dirty="0" smtClean="0"/>
              <a:t>5. Push the machine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825140" y="1232564"/>
            <a:ext cx="6886896" cy="571500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vert="horz" lIns="91409" tIns="45705" rIns="91409" bIns="45705" rtlCol="0" anchor="ctr">
            <a:normAutofit fontScale="85000" lnSpcReduction="20000"/>
          </a:bodyPr>
          <a:lstStyle>
            <a:lvl1pPr algn="ctr" defTabSz="91409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           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672740" y="878289"/>
            <a:ext cx="6886896" cy="114300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lIns="91409" tIns="45705" rIns="91409" bIns="45705" rtlCol="0" anchor="ctr">
            <a:normAutofit fontScale="92500"/>
          </a:bodyPr>
          <a:lstStyle>
            <a:lvl1pPr algn="ctr" defTabSz="91409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Does Not Happen in a Vacuum</a:t>
            </a:r>
            <a:endParaRPr lang="en-US" dirty="0"/>
          </a:p>
        </p:txBody>
      </p:sp>
      <p:pic>
        <p:nvPicPr>
          <p:cNvPr id="14" name="Picture 2" descr="http://2.bp.blogspot.com/-BMhrfA4fo0c/UA1zFE1hbII/AAAAAAAAAxs/8QQP29UQvCQ/s1600/The+Right+Stuff+Poster+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96"/>
          <a:stretch/>
        </p:blipFill>
        <p:spPr bwMode="auto">
          <a:xfrm>
            <a:off x="7707363" y="1754845"/>
            <a:ext cx="3386756" cy="443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20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http://www.northeastern.edu/datascience/wp-content/uploads/2014/10/image3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" y="-1"/>
            <a:ext cx="12188825" cy="623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0" y="6234125"/>
            <a:ext cx="12188825" cy="14289"/>
          </a:xfrm>
          <a:prstGeom prst="line">
            <a:avLst/>
          </a:prstGeom>
          <a:ln w="12700">
            <a:solidFill>
              <a:schemeClr val="tx1"/>
            </a:solidFill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4724400" cy="1143000"/>
          </a:xfrm>
          <a:solidFill>
            <a:schemeClr val="bg1">
              <a:alpha val="54000"/>
            </a:schemeClr>
          </a:solidFill>
        </p:spPr>
        <p:txBody>
          <a:bodyPr/>
          <a:lstStyle/>
          <a:p>
            <a:r>
              <a:rPr lang="en-US" dirty="0" smtClean="0"/>
              <a:t>Machine Learning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4294967295"/>
          </p:nvPr>
        </p:nvSpPr>
        <p:spPr>
          <a:xfrm>
            <a:off x="2652713" y="2020888"/>
            <a:ext cx="9536112" cy="4105275"/>
          </a:xfrm>
        </p:spPr>
        <p:txBody>
          <a:bodyPr/>
          <a:lstStyle/>
          <a:p>
            <a:r>
              <a:rPr lang="en-US" dirty="0" smtClean="0"/>
              <a:t>1. Be a machine </a:t>
            </a:r>
            <a:r>
              <a:rPr lang="en-US" dirty="0"/>
              <a:t>teacher/enthusiast/proponent</a:t>
            </a:r>
            <a:endParaRPr lang="en-US" dirty="0" smtClean="0"/>
          </a:p>
          <a:p>
            <a:r>
              <a:rPr lang="en-US" dirty="0" smtClean="0"/>
              <a:t>2. Keep your eye on the big picture</a:t>
            </a:r>
          </a:p>
          <a:p>
            <a:r>
              <a:rPr lang="en-US" dirty="0" smtClean="0"/>
              <a:t>3. Avoid the local maximum</a:t>
            </a:r>
          </a:p>
          <a:p>
            <a:r>
              <a:rPr lang="en-US" dirty="0" smtClean="0"/>
              <a:t>4. Know the business not just the analytics</a:t>
            </a:r>
          </a:p>
          <a:p>
            <a:r>
              <a:rPr lang="en-US" dirty="0" smtClean="0"/>
              <a:t>5. Push the machine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825140" y="1232564"/>
            <a:ext cx="6886896" cy="571500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vert="horz" lIns="91409" tIns="45705" rIns="91409" bIns="45705" rtlCol="0" anchor="ctr">
            <a:normAutofit fontScale="85000" lnSpcReduction="20000"/>
          </a:bodyPr>
          <a:lstStyle>
            <a:lvl1pPr algn="ctr" defTabSz="91409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           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672740" y="878289"/>
            <a:ext cx="6886896" cy="114300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lIns="91409" tIns="45705" rIns="91409" bIns="45705" rtlCol="0" anchor="ctr">
            <a:normAutofit fontScale="92500"/>
          </a:bodyPr>
          <a:lstStyle>
            <a:lvl1pPr algn="ctr" defTabSz="91409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Does Not Happen in a Vacuum</a:t>
            </a:r>
            <a:endParaRPr lang="en-US" dirty="0"/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9612" y="3936219"/>
            <a:ext cx="23622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783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8612" y="381000"/>
            <a:ext cx="8536979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969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http://www.northeastern.edu/datascience/wp-content/uploads/2014/10/image3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" y="-1"/>
            <a:ext cx="12188825" cy="623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0" y="6234125"/>
            <a:ext cx="12188825" cy="14289"/>
          </a:xfrm>
          <a:prstGeom prst="line">
            <a:avLst/>
          </a:prstGeom>
          <a:ln w="12700">
            <a:solidFill>
              <a:schemeClr val="tx1"/>
            </a:solidFill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4724400" cy="1143000"/>
          </a:xfrm>
          <a:solidFill>
            <a:schemeClr val="bg1">
              <a:alpha val="54000"/>
            </a:schemeClr>
          </a:solidFill>
        </p:spPr>
        <p:txBody>
          <a:bodyPr/>
          <a:lstStyle/>
          <a:p>
            <a:r>
              <a:rPr lang="en-US" dirty="0" smtClean="0"/>
              <a:t>Machine Learning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4294967295"/>
          </p:nvPr>
        </p:nvSpPr>
        <p:spPr>
          <a:xfrm>
            <a:off x="2652713" y="2020888"/>
            <a:ext cx="9536112" cy="4105275"/>
          </a:xfrm>
        </p:spPr>
        <p:txBody>
          <a:bodyPr/>
          <a:lstStyle/>
          <a:p>
            <a:r>
              <a:rPr lang="en-US" dirty="0" smtClean="0"/>
              <a:t>1. Be a machine </a:t>
            </a:r>
            <a:r>
              <a:rPr lang="en-US" dirty="0"/>
              <a:t>teacher/enthusiast/proponent</a:t>
            </a:r>
            <a:endParaRPr lang="en-US" dirty="0" smtClean="0"/>
          </a:p>
          <a:p>
            <a:r>
              <a:rPr lang="en-US" dirty="0" smtClean="0"/>
              <a:t>2. Keep your eye on the big picture</a:t>
            </a:r>
          </a:p>
          <a:p>
            <a:r>
              <a:rPr lang="en-US" dirty="0" smtClean="0"/>
              <a:t>3. Avoid the local maximum</a:t>
            </a:r>
          </a:p>
          <a:p>
            <a:r>
              <a:rPr lang="en-US" dirty="0" smtClean="0"/>
              <a:t>4. Know the business not just the analytics</a:t>
            </a:r>
          </a:p>
          <a:p>
            <a:r>
              <a:rPr lang="en-US" dirty="0" smtClean="0"/>
              <a:t>5. Push the machine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825140" y="1232564"/>
            <a:ext cx="6886896" cy="571500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vert="horz" lIns="91409" tIns="45705" rIns="91409" bIns="45705" rtlCol="0" anchor="ctr">
            <a:normAutofit fontScale="85000" lnSpcReduction="20000"/>
          </a:bodyPr>
          <a:lstStyle>
            <a:lvl1pPr algn="ctr" defTabSz="91409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           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672740" y="878289"/>
            <a:ext cx="6886896" cy="114300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lIns="91409" tIns="45705" rIns="91409" bIns="45705" rtlCol="0" anchor="ctr">
            <a:normAutofit fontScale="92500"/>
          </a:bodyPr>
          <a:lstStyle>
            <a:lvl1pPr algn="ctr" defTabSz="91409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Does Not Happen in a Vacuum</a:t>
            </a:r>
            <a:endParaRPr lang="en-US" dirty="0"/>
          </a:p>
        </p:txBody>
      </p:sp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9612" y="3936219"/>
            <a:ext cx="23622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697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http://www.northeastern.edu/datascience/wp-content/uploads/2014/10/image3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" y="-1"/>
            <a:ext cx="12188825" cy="623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4724400" cy="1143000"/>
          </a:xfrm>
          <a:solidFill>
            <a:schemeClr val="bg1">
              <a:alpha val="54000"/>
            </a:schemeClr>
          </a:solidFill>
        </p:spPr>
        <p:txBody>
          <a:bodyPr/>
          <a:lstStyle/>
          <a:p>
            <a:r>
              <a:rPr lang="en-US" dirty="0" smtClean="0"/>
              <a:t>Machine Learning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4294967295"/>
          </p:nvPr>
        </p:nvSpPr>
        <p:spPr>
          <a:xfrm>
            <a:off x="2652713" y="2020888"/>
            <a:ext cx="9536112" cy="4105275"/>
          </a:xfrm>
        </p:spPr>
        <p:txBody>
          <a:bodyPr/>
          <a:lstStyle/>
          <a:p>
            <a:r>
              <a:rPr lang="en-US" dirty="0" smtClean="0"/>
              <a:t>1. Be a machine </a:t>
            </a:r>
            <a:r>
              <a:rPr lang="en-US" dirty="0"/>
              <a:t>teacher/enthusiast/proponent</a:t>
            </a:r>
            <a:endParaRPr lang="en-US" dirty="0" smtClean="0"/>
          </a:p>
          <a:p>
            <a:r>
              <a:rPr lang="en-US" dirty="0" smtClean="0"/>
              <a:t>2. Keep your eye on the big picture</a:t>
            </a:r>
          </a:p>
          <a:p>
            <a:r>
              <a:rPr lang="en-US" dirty="0" smtClean="0"/>
              <a:t>3. Avoid the local maximum</a:t>
            </a:r>
          </a:p>
          <a:p>
            <a:r>
              <a:rPr lang="en-US" dirty="0" smtClean="0"/>
              <a:t>4. Know the business not just the analytics</a:t>
            </a:r>
          </a:p>
          <a:p>
            <a:r>
              <a:rPr lang="en-US" dirty="0" smtClean="0"/>
              <a:t>5. Push the machine</a:t>
            </a:r>
          </a:p>
          <a:p>
            <a:r>
              <a:rPr lang="en-US" dirty="0" smtClean="0"/>
              <a:t>6. Recognize Insight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825140" y="1232564"/>
            <a:ext cx="6886896" cy="571500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vert="horz" lIns="91409" tIns="45705" rIns="91409" bIns="45705" rtlCol="0" anchor="ctr">
            <a:normAutofit fontScale="85000" lnSpcReduction="20000"/>
          </a:bodyPr>
          <a:lstStyle>
            <a:lvl1pPr algn="ctr" defTabSz="91409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           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672740" y="878289"/>
            <a:ext cx="6886896" cy="114300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lIns="91409" tIns="45705" rIns="91409" bIns="45705" rtlCol="0" anchor="ctr">
            <a:normAutofit fontScale="92500"/>
          </a:bodyPr>
          <a:lstStyle>
            <a:lvl1pPr algn="ctr" defTabSz="91409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Does Not Happen in a Vacuum</a:t>
            </a:r>
            <a:endParaRPr lang="en-US" dirty="0"/>
          </a:p>
        </p:txBody>
      </p:sp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9612" y="3936219"/>
            <a:ext cx="23622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228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Subtitle 2"/>
          <p:cNvSpPr>
            <a:spLocks noGrp="1"/>
          </p:cNvSpPr>
          <p:nvPr>
            <p:ph type="subTitle" idx="4294967295"/>
          </p:nvPr>
        </p:nvSpPr>
        <p:spPr>
          <a:xfrm>
            <a:off x="0" y="0"/>
            <a:ext cx="8024813" cy="2667000"/>
          </a:xfrm>
        </p:spPr>
        <p:txBody>
          <a:bodyPr/>
          <a:lstStyle/>
          <a:p>
            <a:pPr algn="l" eaLnBrk="1" hangingPunct="1"/>
            <a:r>
              <a:rPr lang="en-US" sz="4000" dirty="0" smtClean="0">
                <a:solidFill>
                  <a:schemeClr val="bg1"/>
                </a:solidFill>
              </a:rPr>
              <a:t>Jim Sterne</a:t>
            </a:r>
          </a:p>
          <a:p>
            <a:pPr algn="l" eaLnBrk="1" hangingPunct="1"/>
            <a:r>
              <a:rPr lang="en-US" sz="2400" dirty="0" smtClean="0">
                <a:solidFill>
                  <a:schemeClr val="bg1"/>
                </a:solidFill>
              </a:rPr>
              <a:t>eMetrics Summit</a:t>
            </a:r>
          </a:p>
          <a:p>
            <a:pPr algn="l" eaLnBrk="1" hangingPunct="1"/>
            <a:endParaRPr lang="en-US" sz="1800" dirty="0" smtClean="0">
              <a:solidFill>
                <a:schemeClr val="bg1"/>
              </a:solidFill>
            </a:endParaRPr>
          </a:p>
          <a:p>
            <a:pPr algn="l" eaLnBrk="1" hangingPunct="1"/>
            <a:endParaRPr lang="en-US" sz="1800" dirty="0" smtClean="0">
              <a:solidFill>
                <a:schemeClr val="bg1"/>
              </a:solidFill>
            </a:endParaRPr>
          </a:p>
          <a:p>
            <a:pPr algn="l" eaLnBrk="1" hangingPunct="1">
              <a:spcBef>
                <a:spcPct val="0"/>
              </a:spcBef>
            </a:pPr>
            <a:endParaRPr lang="en-US" sz="1800" dirty="0" smtClean="0">
              <a:solidFill>
                <a:schemeClr val="bg1"/>
              </a:solidFill>
            </a:endParaRPr>
          </a:p>
          <a:p>
            <a:pPr algn="l" eaLnBrk="1" hangingPunct="1">
              <a:spcBef>
                <a:spcPct val="0"/>
              </a:spcBef>
            </a:pPr>
            <a:endParaRPr lang="en-US" sz="2400" dirty="0" smtClean="0">
              <a:solidFill>
                <a:schemeClr val="bg1"/>
              </a:solidFill>
            </a:endParaRPr>
          </a:p>
          <a:p>
            <a:pPr algn="l" eaLnBrk="1" hangingPunct="1">
              <a:spcBef>
                <a:spcPct val="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Digital Analytics Association</a:t>
            </a:r>
          </a:p>
          <a:p>
            <a:pPr algn="l"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4107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586" y="2859568"/>
            <a:ext cx="3522267" cy="87423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8585" y="1183165"/>
            <a:ext cx="3105828" cy="10120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h="1016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1210" y="4078986"/>
            <a:ext cx="806540" cy="99583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graphicFrame>
        <p:nvGraphicFramePr>
          <p:cNvPr id="9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7447014"/>
              </p:ext>
            </p:extLst>
          </p:nvPr>
        </p:nvGraphicFramePr>
        <p:xfrm>
          <a:off x="4208457" y="3696168"/>
          <a:ext cx="752199" cy="92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29" name="Photo Editor Photo" r:id="rId7" imgW="5372850" imgH="6628571" progId="">
                  <p:embed/>
                </p:oleObj>
              </mc:Choice>
              <mc:Fallback>
                <p:oleObj name="Photo Editor Photo" r:id="rId7" imgW="5372850" imgH="662857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62" t="575"/>
                      <a:stretch>
                        <a:fillRect/>
                      </a:stretch>
                    </p:blipFill>
                    <p:spPr bwMode="auto">
                      <a:xfrm>
                        <a:off x="4208457" y="3696168"/>
                        <a:ext cx="752199" cy="92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2859" y="3467569"/>
            <a:ext cx="861714" cy="1085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7256" y="3197709"/>
            <a:ext cx="768798" cy="952352"/>
          </a:xfrm>
          <a:prstGeom prst="rect">
            <a:avLst/>
          </a:prstGeom>
          <a:noFill/>
          <a:ln w="47625" cmpd="thickThin">
            <a:noFill/>
            <a:miter lim="800000"/>
            <a:headEnd/>
            <a:tailEnd/>
          </a:ln>
        </p:spPr>
      </p:pic>
      <p:pic>
        <p:nvPicPr>
          <p:cNvPr id="13" name="Picture 13" descr="http://brianforbes.com/picts/AdvancedEmailMktg%20copy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1658" y="2940617"/>
            <a:ext cx="689101" cy="1005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9857" y="2667002"/>
            <a:ext cx="734216" cy="94969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pic>
        <p:nvPicPr>
          <p:cNvPr id="17" name="Picture 10" descr="book 5 webmetrics"/>
          <p:cNvPicPr>
            <a:picLocks noChangeAspect="1" noChangeArrowheads="1"/>
          </p:cNvPicPr>
          <p:nvPr/>
        </p:nvPicPr>
        <p:blipFill>
          <a:blip r:embed="rId13" cstate="screen">
            <a:lum bright="-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5247" y="1841756"/>
            <a:ext cx="1346454" cy="16504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09214" y="381000"/>
            <a:ext cx="1447798" cy="2124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85" descr="C:\Users\Jim\Desktop\DDD cover.jp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3716" y="1723202"/>
            <a:ext cx="4942708" cy="3538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47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70&quot;&gt;&lt;property id=&quot;20148&quot; value=&quot;5&quot;/&gt;&lt;property id=&quot;20300&quot; value=&quot;Slide 44 - &amp;quot;You Will be a Successful Analyst&amp;#x0D;&amp;#x0A;When You&amp;quot;&quot;/&gt;&lt;property id=&quot;20307&quot; value=&quot;261&quot;/&gt;&lt;/object&gt;&lt;object type=&quot;3&quot; unique_id=&quot;10071&quot;&gt;&lt;property id=&quot;20148&quot; value=&quot;5&quot;/&gt;&lt;property id=&quot;20300&quot; value=&quot;Slide 79&quot;/&gt;&lt;property id=&quot;20307&quot; value=&quot;260&quot;/&gt;&lt;/object&gt;&lt;object type=&quot;3&quot; unique_id=&quot;10579&quot;&gt;&lt;property id=&quot;20148&quot; value=&quot;5&quot;/&gt;&lt;property id=&quot;20300&quot; value=&quot;Slide 21 - &amp;quot;The Human Side &amp;#x0D;&amp;#x0A;of Analytics&amp;quot;&quot;/&gt;&lt;property id=&quot;20307&quot; value=&quot;264&quot;/&gt;&lt;/object&gt;&lt;object type=&quot;3&quot; unique_id=&quot;10848&quot;&gt;&lt;property id=&quot;20148&quot; value=&quot;5&quot;/&gt;&lt;property id=&quot;20300&quot; value=&quot;Slide 90&quot;/&gt;&lt;property id=&quot;20307&quot; value=&quot;266&quot;/&gt;&lt;/object&gt;&lt;object type=&quot;3&quot; unique_id=&quot;11322&quot;&gt;&lt;property id=&quot;20148&quot; value=&quot;5&quot;/&gt;&lt;property id=&quot;20300&quot; value=&quot;Slide 1&quot;/&gt;&lt;property id=&quot;20307&quot; value=&quot;267&quot;/&gt;&lt;/object&gt;&lt;object type=&quot;3&quot; unique_id=&quot;11325&quot;&gt;&lt;property id=&quot;20148&quot; value=&quot;5&quot;/&gt;&lt;property id=&quot;20300&quot; value=&quot;Slide 2&quot;/&gt;&lt;property id=&quot;20307&quot; value=&quot;270&quot;/&gt;&lt;/object&gt;&lt;object type=&quot;3&quot; unique_id=&quot;11326&quot;&gt;&lt;property id=&quot;20148&quot; value=&quot;5&quot;/&gt;&lt;property id=&quot;20300&quot; value=&quot;Slide 3&quot;/&gt;&lt;property id=&quot;20307&quot; value=&quot;271&quot;/&gt;&lt;/object&gt;&lt;object type=&quot;3&quot; unique_id=&quot;11328&quot;&gt;&lt;property id=&quot;20148&quot; value=&quot;5&quot;/&gt;&lt;property id=&quot;20300&quot; value=&quot;Slide 4 - &amp;quot;Housekeeping&amp;quot;&quot;/&gt;&lt;property id=&quot;20307&quot; value=&quot;273&quot;/&gt;&lt;/object&gt;&lt;object type=&quot;3&quot; unique_id=&quot;11330&quot;&gt;&lt;property id=&quot;20148&quot; value=&quot;5&quot;/&gt;&lt;property id=&quot;20300&quot; value=&quot;Slide 10&quot;/&gt;&lt;property id=&quot;20307&quot; value=&quot;275&quot;/&gt;&lt;/object&gt;&lt;object type=&quot;3&quot; unique_id=&quot;11352&quot;&gt;&lt;property id=&quot;20148&quot; value=&quot;5&quot;/&gt;&lt;property id=&quot;20300&quot; value=&quot;Slide 11&quot;/&gt;&lt;property id=&quot;20307&quot; value=&quot;297&quot;/&gt;&lt;/object&gt;&lt;object type=&quot;3&quot; unique_id=&quot;11358&quot;&gt;&lt;property id=&quot;20148&quot; value=&quot;5&quot;/&gt;&lt;property id=&quot;20300&quot; value=&quot;Slide 13 - &amp;quot;The Agenda&amp;quot;&quot;/&gt;&lt;property id=&quot;20307&quot; value=&quot;303&quot;/&gt;&lt;/object&gt;&lt;object type=&quot;3&quot; unique_id=&quot;11359&quot;&gt;&lt;property id=&quot;20148&quot; value=&quot;5&quot;/&gt;&lt;property id=&quot;20300&quot; value=&quot;Slide 14&quot;/&gt;&lt;property id=&quot;20307&quot; value=&quot;304&quot;/&gt;&lt;/object&gt;&lt;object type=&quot;3&quot; unique_id=&quot;11617&quot;&gt;&lt;property id=&quot;20148&quot; value=&quot;5&quot;/&gt;&lt;property id=&quot;20300&quot; value=&quot;Slide 12&quot;/&gt;&lt;property id=&quot;20307&quot; value=&quot;307&quot;/&gt;&lt;/object&gt;&lt;object type=&quot;3&quot; unique_id=&quot;11618&quot;&gt;&lt;property id=&quot;20148&quot; value=&quot;5&quot;/&gt;&lt;property id=&quot;20300&quot; value=&quot;Slide 9 - &amp;quot;Housekeeping&amp;quot;&quot;/&gt;&lt;property id=&quot;20307&quot; value=&quot;308&quot;/&gt;&lt;/object&gt;&lt;object type=&quot;3&quot; unique_id=&quot;11994&quot;&gt;&lt;property id=&quot;20148&quot; value=&quot;5&quot;/&gt;&lt;property id=&quot;20300&quot; value=&quot;Slide 31&quot;/&gt;&lt;property id=&quot;20307&quot; value=&quot;309&quot;/&gt;&lt;/object&gt;&lt;object type=&quot;3&quot; unique_id=&quot;11995&quot;&gt;&lt;property id=&quot;20148&quot; value=&quot;5&quot;/&gt;&lt;property id=&quot;20300&quot; value=&quot;Slide 28&quot;/&gt;&lt;property id=&quot;20307&quot; value=&quot;310&quot;/&gt;&lt;/object&gt;&lt;object type=&quot;3&quot; unique_id=&quot;11996&quot;&gt;&lt;property id=&quot;20148&quot; value=&quot;5&quot;/&gt;&lt;property id=&quot;20300&quot; value=&quot;Slide 29&quot;/&gt;&lt;property id=&quot;20307&quot; value=&quot;311&quot;/&gt;&lt;/object&gt;&lt;object type=&quot;3&quot; unique_id=&quot;11997&quot;&gt;&lt;property id=&quot;20148&quot; value=&quot;5&quot;/&gt;&lt;property id=&quot;20300&quot; value=&quot;Slide 32&quot;/&gt;&lt;property id=&quot;20307&quot; value=&quot;321&quot;/&gt;&lt;/object&gt;&lt;object type=&quot;3&quot; unique_id=&quot;11998&quot;&gt;&lt;property id=&quot;20148&quot; value=&quot;5&quot;/&gt;&lt;property id=&quot;20300&quot; value=&quot;Slide 33&quot;/&gt;&lt;property id=&quot;20307&quot; value=&quot;313&quot;/&gt;&lt;/object&gt;&lt;object type=&quot;3&quot; unique_id=&quot;11999&quot;&gt;&lt;property id=&quot;20148&quot; value=&quot;5&quot;/&gt;&lt;property id=&quot;20300&quot; value=&quot;Slide 34&quot;/&gt;&lt;property id=&quot;20307&quot; value=&quot;312&quot;/&gt;&lt;/object&gt;&lt;object type=&quot;3&quot; unique_id=&quot;12000&quot;&gt;&lt;property id=&quot;20148&quot; value=&quot;5&quot;/&gt;&lt;property id=&quot;20300&quot; value=&quot;Slide 35&quot;/&gt;&lt;property id=&quot;20307&quot; value=&quot;314&quot;/&gt;&lt;/object&gt;&lt;object type=&quot;3&quot; unique_id=&quot;12001&quot;&gt;&lt;property id=&quot;20148&quot; value=&quot;5&quot;/&gt;&lt;property id=&quot;20300&quot; value=&quot;Slide 36&quot;/&gt;&lt;property id=&quot;20307&quot; value=&quot;315&quot;/&gt;&lt;/object&gt;&lt;object type=&quot;3&quot; unique_id=&quot;12002&quot;&gt;&lt;property id=&quot;20148&quot; value=&quot;5&quot;/&gt;&lt;property id=&quot;20300&quot; value=&quot;Slide 37&quot;/&gt;&lt;property id=&quot;20307&quot; value=&quot;316&quot;/&gt;&lt;/object&gt;&lt;object type=&quot;3&quot; unique_id=&quot;12003&quot;&gt;&lt;property id=&quot;20148&quot; value=&quot;5&quot;/&gt;&lt;property id=&quot;20300&quot; value=&quot;Slide 38&quot;/&gt;&lt;property id=&quot;20307&quot; value=&quot;317&quot;/&gt;&lt;/object&gt;&lt;object type=&quot;3&quot; unique_id=&quot;12516&quot;&gt;&lt;property id=&quot;20148&quot; value=&quot;5&quot;/&gt;&lt;property id=&quot;20300&quot; value=&quot;Slide 24 - &amp;quot;The Evangelists Dilemma&amp;#x0D;&amp;#x0A;(a timeline)&amp;quot;&quot;/&gt;&lt;property id=&quot;20307&quot; value=&quot;322&quot;/&gt;&lt;/object&gt;&lt;object type=&quot;3&quot; unique_id=&quot;12847&quot;&gt;&lt;property id=&quot;20148&quot; value=&quot;5&quot;/&gt;&lt;property id=&quot;20300&quot; value=&quot;Slide 20 - &amp;quot;The Human Side &amp;#x0D;&amp;#x0A;of Analytics&amp;quot;&quot;/&gt;&lt;property id=&quot;20307&quot; value=&quot;328&quot;/&gt;&lt;/object&gt;&lt;object type=&quot;3&quot; unique_id=&quot;12848&quot;&gt;&lt;property id=&quot;20148&quot; value=&quot;5&quot;/&gt;&lt;property id=&quot;20300&quot; value=&quot;Slide 23 - &amp;quot;The Human Side &amp;#x0D;&amp;#x0A;of Analytics&amp;quot;&quot;/&gt;&lt;property id=&quot;20307&quot; value=&quot;329&quot;/&gt;&lt;/object&gt;&lt;object type=&quot;3&quot; unique_id=&quot;12849&quot;&gt;&lt;property id=&quot;20148&quot; value=&quot;5&quot;/&gt;&lt;property id=&quot;20300&quot; value=&quot;Slide 25 - &amp;quot;The Evangelists Dilemma&amp;#x0D;&amp;#x0A;(a timeline)&amp;quot;&quot;/&gt;&lt;property id=&quot;20307&quot; value=&quot;324&quot;/&gt;&lt;/object&gt;&lt;object type=&quot;3&quot; unique_id=&quot;12851&quot;&gt;&lt;property id=&quot;20148&quot; value=&quot;5&quot;/&gt;&lt;property id=&quot;20300&quot; value=&quot;Slide 27 - &amp;quot;The Evangelists Dilemma&amp;#x0D;&amp;#x0A;(a timeline)&amp;quot;&quot;/&gt;&lt;property id=&quot;20307&quot; value=&quot;325&quot;/&gt;&lt;/object&gt;&lt;object type=&quot;3&quot; unique_id=&quot;13006&quot;&gt;&lt;property id=&quot;20148&quot; value=&quot;5&quot;/&gt;&lt;property id=&quot;20300&quot; value=&quot;Slide 30 - &amp;quot;The Evangelists Dilemma&amp;#x0D;&amp;#x0A;(a timeline)&amp;quot;&quot;/&gt;&lt;property id=&quot;20307&quot; value=&quot;330&quot;/&gt;&lt;/object&gt;&lt;object type=&quot;3&quot; unique_id=&quot;13007&quot;&gt;&lt;property id=&quot;20148&quot; value=&quot;5&quot;/&gt;&lt;property id=&quot;20300&quot; value=&quot;Slide 39 - &amp;quot;The Evangelists Dilemma&amp;#x0D;&amp;#x0A;(a timeline)&amp;quot;&quot;/&gt;&lt;property id=&quot;20307&quot; value=&quot;331&quot;/&gt;&lt;/object&gt;&lt;object type=&quot;3&quot; unique_id=&quot;13246&quot;&gt;&lt;property id=&quot;20148&quot; value=&quot;5&quot;/&gt;&lt;property id=&quot;20300&quot; value=&quot;Slide 41&quot;/&gt;&lt;property id=&quot;20307&quot; value=&quot;335&quot;/&gt;&lt;/object&gt;&lt;object type=&quot;3&quot; unique_id=&quot;13536&quot;&gt;&lt;property id=&quot;20148&quot; value=&quot;5&quot;/&gt;&lt;property id=&quot;20300&quot; value=&quot;Slide 40 - &amp;quot;The Evangelists Dilemma&amp;#x0D;&amp;#x0A;(a timeline)&amp;quot;&quot;/&gt;&lt;property id=&quot;20307&quot; value=&quot;338&quot;/&gt;&lt;/object&gt;&lt;object type=&quot;3&quot; unique_id=&quot;13538&quot;&gt;&lt;property id=&quot;20148&quot; value=&quot;5&quot;/&gt;&lt;property id=&quot;20300&quot; value=&quot;Slide 42 - &amp;quot;Explaining What You Do&amp;quot;&quot;/&gt;&lt;property id=&quot;20307&quot; value=&quot;340&quot;/&gt;&lt;/object&gt;&lt;object type=&quot;3&quot; unique_id=&quot;14025&quot;&gt;&lt;property id=&quot;20148&quot; value=&quot;5&quot;/&gt;&lt;property id=&quot;20300&quot; value=&quot;Slide 43&quot;/&gt;&lt;property id=&quot;20307&quot; value=&quot;341&quot;/&gt;&lt;/object&gt;&lt;object type=&quot;3&quot; unique_id=&quot;14026&quot;&gt;&lt;property id=&quot;20148&quot; value=&quot;5&quot;/&gt;&lt;property id=&quot;20300&quot; value=&quot;Slide 49 - &amp;quot;Tie Things to the Bottom Line&amp;quot;&quot;/&gt;&lt;property id=&quot;20307&quot; value=&quot;342&quot;/&gt;&lt;/object&gt;&lt;object type=&quot;3&quot; unique_id=&quot;14027&quot;&gt;&lt;property id=&quot;20148&quot; value=&quot;5&quot;/&gt;&lt;property id=&quot;20300&quot; value=&quot;Slide 51 - &amp;quot;Integrated Marketing&amp;quot;&quot;/&gt;&lt;property id=&quot;20307&quot; value=&quot;343&quot;/&gt;&lt;/object&gt;&lt;object type=&quot;3&quot; unique_id=&quot;14028&quot;&gt;&lt;property id=&quot;20148&quot; value=&quot;5&quot;/&gt;&lt;property id=&quot;20300&quot; value=&quot;Slide 52 - &amp;quot;Messaging Channels&amp;quot;&quot;/&gt;&lt;property id=&quot;20307&quot; value=&quot;345&quot;/&gt;&lt;/object&gt;&lt;object type=&quot;3&quot; unique_id=&quot;14031&quot;&gt;&lt;property id=&quot;20148&quot; value=&quot;5&quot;/&gt;&lt;property id=&quot;20300&quot; value=&quot;Slide 71&quot;/&gt;&lt;property id=&quot;20307&quot; value=&quot;348&quot;/&gt;&lt;/object&gt;&lt;object type=&quot;3&quot; unique_id=&quot;14684&quot;&gt;&lt;property id=&quot;20148&quot; value=&quot;5&quot;/&gt;&lt;property id=&quot;20300&quot; value=&quot;Slide 70&quot;/&gt;&lt;property id=&quot;20307&quot; value=&quot;351&quot;/&gt;&lt;/object&gt;&lt;object type=&quot;3&quot; unique_id=&quot;15020&quot;&gt;&lt;property id=&quot;20148&quot; value=&quot;5&quot;/&gt;&lt;property id=&quot;20300&quot; value=&quot;Slide 73 - &amp;quot;Integrated Marketing&amp;quot;&quot;/&gt;&lt;property id=&quot;20307&quot; value=&quot;360&quot;/&gt;&lt;/object&gt;&lt;object type=&quot;3&quot; unique_id=&quot;15315&quot;&gt;&lt;property id=&quot;20148&quot; value=&quot;5&quot;/&gt;&lt;property id=&quot;20300&quot; value=&quot;Slide 53&quot;/&gt;&lt;property id=&quot;20307&quot; value=&quot;365&quot;/&gt;&lt;/object&gt;&lt;object type=&quot;3&quot; unique_id=&quot;15316&quot;&gt;&lt;property id=&quot;20148&quot; value=&quot;5&quot;/&gt;&lt;property id=&quot;20300&quot; value=&quot;Slide 54&quot;/&gt;&lt;property id=&quot;20307&quot; value=&quot;366&quot;/&gt;&lt;/object&gt;&lt;object type=&quot;3&quot; unique_id=&quot;15500&quot;&gt;&lt;property id=&quot;20148&quot; value=&quot;5&quot;/&gt;&lt;property id=&quot;20300&quot; value=&quot;Slide 56&quot;/&gt;&lt;property id=&quot;20307&quot; value=&quot;367&quot;/&gt;&lt;/object&gt;&lt;object type=&quot;3&quot; unique_id=&quot;17812&quot;&gt;&lt;property id=&quot;20148&quot; value=&quot;5&quot;/&gt;&lt;property id=&quot;20300&quot; value=&quot;Slide 57&quot;/&gt;&lt;property id=&quot;20307&quot; value=&quot;372&quot;/&gt;&lt;/object&gt;&lt;object type=&quot;3&quot; unique_id=&quot;17814&quot;&gt;&lt;property id=&quot;20148&quot; value=&quot;5&quot;/&gt;&lt;property id=&quot;20300&quot; value=&quot;Slide 81&quot;/&gt;&lt;property id=&quot;20307&quot; value=&quot;371&quot;/&gt;&lt;/object&gt;&lt;object type=&quot;3&quot; unique_id=&quot;17816&quot;&gt;&lt;property id=&quot;20148&quot; value=&quot;5&quot;/&gt;&lt;property id=&quot;20300&quot; value=&quot;Slide 89 - &amp;quot;The Human Side &amp;#x0D;&amp;#x0A;of Analytics&amp;quot;&quot;/&gt;&lt;property id=&quot;20307&quot; value=&quot;369&quot;/&gt;&lt;/object&gt;&lt;object type=&quot;3&quot; unique_id=&quot;18350&quot;&gt;&lt;property id=&quot;20148&quot; value=&quot;5&quot;/&gt;&lt;property id=&quot;20300&quot; value=&quot;Slide 22&quot;/&gt;&lt;property id=&quot;20307&quot; value=&quot;374&quot;/&gt;&lt;/object&gt;&lt;object type=&quot;3&quot; unique_id=&quot;18691&quot;&gt;&lt;property id=&quot;20148&quot; value=&quot;5&quot;/&gt;&lt;property id=&quot;20300&quot; value=&quot;Slide 58 - &amp;quot;Listening Channels&amp;quot;&quot;/&gt;&lt;property id=&quot;20307&quot; value=&quot;376&quot;/&gt;&lt;/object&gt;&lt;object type=&quot;3&quot; unique_id=&quot;18692&quot;&gt;&lt;property id=&quot;20148&quot; value=&quot;5&quot;/&gt;&lt;property id=&quot;20300&quot; value=&quot;Slide 69 - &amp;quot;Alotta Bytes&amp;quot;&quot;/&gt;&lt;property id=&quot;20307&quot; value=&quot;375&quot;/&gt;&lt;/object&gt;&lt;object type=&quot;3&quot; unique_id=&quot;20373&quot;&gt;&lt;property id=&quot;20148&quot; value=&quot;5&quot;/&gt;&lt;property id=&quot;20300&quot; value=&quot;Slide 59 - &amp;quot;Customer Experience Matrix&amp;#x0D;&amp;#x0A;Overview&amp;quot;&quot;/&gt;&lt;property id=&quot;20307&quot; value=&quot;380&quot;/&gt;&lt;/object&gt;&lt;object type=&quot;3&quot; unique_id=&quot;20376&quot;&gt;&lt;property id=&quot;20148&quot; value=&quot;5&quot;/&gt;&lt;property id=&quot;20300&quot; value=&quot;Slide 60 - &amp;quot;Auto Experience Framework:&amp;#x0D;&amp;#x0A;Customer Processes&amp;quot;&quot;/&gt;&lt;property id=&quot;20307&quot; value=&quot;383&quot;/&gt;&lt;/object&gt;&lt;object type=&quot;3&quot; unique_id=&quot;20377&quot;&gt;&lt;property id=&quot;20148&quot; value=&quot;5&quot;/&gt;&lt;property id=&quot;20300&quot; value=&quot;Slide 61 - &amp;quot;Auto Experience Framework:&amp;#x0D;&amp;#x0A;Business Channels&amp;quot;&quot;/&gt;&lt;property id=&quot;20307&quot; value=&quot;384&quot;/&gt;&lt;/object&gt;&lt;object type=&quot;3&quot; unique_id=&quot;20378&quot;&gt;&lt;property id=&quot;20148&quot; value=&quot;5&quot;/&gt;&lt;property id=&quot;20300&quot; value=&quot;Slide 62 - &amp;quot;Auto Experience Framework:&amp;#x0D;&amp;#x0A;Contacts are the Intersection&amp;quot;&quot;/&gt;&lt;property id=&quot;20307&quot; value=&quot;385&quot;/&gt;&lt;/object&gt;&lt;object type=&quot;3&quot; unique_id=&quot;20381&quot;&gt;&lt;property id=&quot;20148&quot; value=&quot;5&quot;/&gt;&lt;property id=&quot;20300&quot; value=&quot;Slide 63 - &amp;quot;Auto Matrix – Organization View&amp;quot;&quot;/&gt;&lt;property id=&quot;20307&quot; value=&quot;388&quot;/&gt;&lt;/object&gt;&lt;object type=&quot;3&quot; unique_id=&quot;20382&quot;&gt;&lt;property id=&quot;20148&quot; value=&quot;5&quot;/&gt;&lt;property id=&quot;20300&quot; value=&quot;Slide 64 - &amp;quot;Auto Matrix – System View&amp;quot;&quot;/&gt;&lt;property id=&quot;20307&quot; value=&quot;389&quot;/&gt;&lt;/object&gt;&lt;object type=&quot;3&quot; unique_id=&quot;20385&quot;&gt;&lt;property id=&quot;20148&quot; value=&quot;5&quot;/&gt;&lt;property id=&quot;20300&quot; value=&quot;Slide 65 - &amp;quot;Auto Matrix – Data Capture View&amp;quot;&quot;/&gt;&lt;property id=&quot;20307&quot; value=&quot;392&quot;/&gt;&lt;/object&gt;&lt;object type=&quot;3&quot; unique_id=&quot;20386&quot;&gt;&lt;property id=&quot;20148&quot; value=&quot;5&quot;/&gt;&lt;property id=&quot;20300&quot; value=&quot;Slide 66 - &amp;quot;Auto Matrix – Data Availability View&amp;quot;&quot;/&gt;&lt;property id=&quot;20307&quot; value=&quot;393&quot;/&gt;&lt;/object&gt;&lt;object type=&quot;3&quot; unique_id=&quot;20387&quot;&gt;&lt;property id=&quot;20148&quot; value=&quot;5&quot;/&gt;&lt;property id=&quot;20300&quot; value=&quot;Slide 67 - &amp;quot;Auto Matrix – Improvements View&amp;quot;&quot;/&gt;&lt;property id=&quot;20307&quot; value=&quot;394&quot;/&gt;&lt;/object&gt;&lt;object type=&quot;3&quot; unique_id=&quot;21638&quot;&gt;&lt;property id=&quot;20148&quot; value=&quot;5&quot;/&gt;&lt;property id=&quot;20300&quot; value=&quot;Slide 45&quot;/&gt;&lt;property id=&quot;20307&quot; value=&quot;399&quot;/&gt;&lt;/object&gt;&lt;object type=&quot;3&quot; unique_id=&quot;21639&quot;&gt;&lt;property id=&quot;20148&quot; value=&quot;5&quot;/&gt;&lt;property id=&quot;20300&quot; value=&quot;Slide 47 - &amp;quot;The Peril of Trick Questions&amp;quot;&quot;/&gt;&lt;property id=&quot;20307&quot; value=&quot;400&quot;/&gt;&lt;/object&gt;&lt;object type=&quot;3&quot; unique_id=&quot;21641&quot;&gt;&lt;property id=&quot;20148&quot; value=&quot;5&quot;/&gt;&lt;property id=&quot;20300&quot; value=&quot;Slide 48&quot;/&gt;&lt;property id=&quot;20307&quot; value=&quot;402&quot;/&gt;&lt;/object&gt;&lt;object type=&quot;3&quot; unique_id=&quot;21642&quot;&gt;&lt;property id=&quot;20148&quot; value=&quot;5&quot;/&gt;&lt;property id=&quot;20300&quot; value=&quot;Slide 68 - &amp;quot;Listening Channels&amp;quot;&quot;/&gt;&lt;property id=&quot;20307&quot; value=&quot;403&quot;/&gt;&lt;/object&gt;&lt;object type=&quot;3&quot; unique_id=&quot;22065&quot;&gt;&lt;property id=&quot;20148&quot; value=&quot;5&quot;/&gt;&lt;property id=&quot;20300&quot; value=&quot;Slide 78&quot;/&gt;&lt;property id=&quot;20307&quot; value=&quot;405&quot;/&gt;&lt;/object&gt;&lt;object type=&quot;3&quot; unique_id=&quot;22403&quot;&gt;&lt;property id=&quot;20148&quot; value=&quot;5&quot;/&gt;&lt;property id=&quot;20300&quot; value=&quot;Slide 75&quot;/&gt;&lt;property id=&quot;20307&quot; value=&quot;406&quot;/&gt;&lt;/object&gt;&lt;object type=&quot;3&quot; unique_id=&quot;22404&quot;&gt;&lt;property id=&quot;20148&quot; value=&quot;5&quot;/&gt;&lt;property id=&quot;20300&quot; value=&quot;Slide 76&quot;/&gt;&lt;property id=&quot;20307&quot; value=&quot;407&quot;/&gt;&lt;/object&gt;&lt;object type=&quot;3&quot; unique_id=&quot;22741&quot;&gt;&lt;property id=&quot;20148&quot; value=&quot;5&quot;/&gt;&lt;property id=&quot;20300&quot; value=&quot;Slide 15&quot;/&gt;&lt;property id=&quot;20307&quot; value=&quot;408&quot;/&gt;&lt;/object&gt;&lt;object type=&quot;3&quot; unique_id=&quot;22742&quot;&gt;&lt;property id=&quot;20148&quot; value=&quot;5&quot;/&gt;&lt;property id=&quot;20300&quot; value=&quot;Slide 16 - &amp;quot;What Do You Want?&amp;quot;&quot;/&gt;&lt;property id=&quot;20307&quot; value=&quot;409&quot;/&gt;&lt;/object&gt;&lt;object type=&quot;3&quot; unique_id=&quot;22743&quot;&gt;&lt;property id=&quot;20148&quot; value=&quot;5&quot;/&gt;&lt;property id=&quot;20300&quot; value=&quot;Slide 17 - &amp;quot;What Do You Get?&amp;quot;&quot;/&gt;&lt;property id=&quot;20307&quot; value=&quot;410&quot;/&gt;&lt;/object&gt;&lt;object type=&quot;3&quot; unique_id=&quot;22744&quot;&gt;&lt;property id=&quot;20148&quot; value=&quot;5&quot;/&gt;&lt;property id=&quot;20300&quot; value=&quot;Slide 18&quot;/&gt;&lt;property id=&quot;20307&quot; value=&quot;411&quot;/&gt;&lt;/object&gt;&lt;object type=&quot;3&quot; unique_id=&quot;22832&quot;&gt;&lt;property id=&quot;20148&quot; value=&quot;5&quot;/&gt;&lt;property id=&quot;20300&quot; value=&quot;Slide 26 - &amp;quot;The Evangelists Dilemma&amp;#x0D;&amp;#x0A;(a timeline)&amp;quot;&quot;/&gt;&lt;property id=&quot;20307&quot; value=&quot;412&quot;/&gt;&lt;/object&gt;&lt;object type=&quot;3&quot; unique_id=&quot;24227&quot;&gt;&lt;property id=&quot;20148&quot; value=&quot;5&quot;/&gt;&lt;property id=&quot;20300&quot; value=&quot;Slide 46&quot;/&gt;&lt;property id=&quot;20307&quot; value=&quot;413&quot;/&gt;&lt;/object&gt;&lt;object type=&quot;3&quot; unique_id=&quot;24228&quot;&gt;&lt;property id=&quot;20148&quot; value=&quot;5&quot;/&gt;&lt;property id=&quot;20300&quot; value=&quot;Slide 50 - &amp;quot;You Will be a Successful Analyst&amp;#x0D;&amp;#x0A;When You&amp;quot;&quot;/&gt;&lt;property id=&quot;20307&quot; value=&quot;414&quot;/&gt;&lt;/object&gt;&lt;object type=&quot;3&quot; unique_id=&quot;24229&quot;&gt;&lt;property id=&quot;20148&quot; value=&quot;5&quot;/&gt;&lt;property id=&quot;20300&quot; value=&quot;Slide 55&quot;/&gt;&lt;property id=&quot;20307&quot; value=&quot;415&quot;/&gt;&lt;/object&gt;&lt;object type=&quot;3&quot; unique_id=&quot;24230&quot;&gt;&lt;property id=&quot;20148&quot; value=&quot;5&quot;/&gt;&lt;property id=&quot;20300&quot; value=&quot;Slide 74 - &amp;quot;You Will be a Successful Analyst&amp;#x0D;&amp;#x0A;When You&amp;quot;&quot;/&gt;&lt;property id=&quot;20307&quot; value=&quot;416&quot;/&gt;&lt;/object&gt;&lt;object type=&quot;3&quot; unique_id=&quot;24231&quot;&gt;&lt;property id=&quot;20148&quot; value=&quot;5&quot;/&gt;&lt;property id=&quot;20300&quot; value=&quot;Slide 80 - &amp;quot;You Will be a Successful Analyst&amp;#x0D;&amp;#x0A;When You&amp;quot;&quot;/&gt;&lt;property id=&quot;20307&quot; value=&quot;417&quot;/&gt;&lt;/object&gt;&lt;object type=&quot;3&quot; unique_id=&quot;24232&quot;&gt;&lt;property id=&quot;20148&quot; value=&quot;5&quot;/&gt;&lt;property id=&quot;20300&quot; value=&quot;Slide 82&quot;/&gt;&lt;property id=&quot;20307&quot; value=&quot;420&quot;/&gt;&lt;/object&gt;&lt;object type=&quot;3&quot; unique_id=&quot;24233&quot;&gt;&lt;property id=&quot;20148&quot; value=&quot;5&quot;/&gt;&lt;property id=&quot;20300&quot; value=&quot;Slide 83&quot;/&gt;&lt;property id=&quot;20307&quot; value=&quot;422&quot;/&gt;&lt;/object&gt;&lt;object type=&quot;3&quot; unique_id=&quot;24236&quot;&gt;&lt;property id=&quot;20148&quot; value=&quot;5&quot;/&gt;&lt;property id=&quot;20300&quot; value=&quot;Slide 88 - &amp;quot;You Will be a Successful Analyst&amp;#x0D;&amp;#x0A;When You&amp;quot;&quot;/&gt;&lt;property id=&quot;20307&quot; value=&quot;418&quot;/&gt;&lt;/object&gt;&lt;object type=&quot;3&quot; unique_id=&quot;24686&quot;&gt;&lt;property id=&quot;20148&quot; value=&quot;5&quot;/&gt;&lt;property id=&quot;20300&quot; value=&quot;Slide 85&quot;/&gt;&lt;property id=&quot;20307&quot; value=&quot;423&quot;/&gt;&lt;/object&gt;&lt;object type=&quot;3&quot; unique_id=&quot;24687&quot;&gt;&lt;property id=&quot;20148&quot; value=&quot;5&quot;/&gt;&lt;property id=&quot;20300&quot; value=&quot;Slide 86&quot;/&gt;&lt;property id=&quot;20307&quot; value=&quot;424&quot;/&gt;&lt;/object&gt;&lt;object type=&quot;3&quot; unique_id=&quot;25030&quot;&gt;&lt;property id=&quot;20148&quot; value=&quot;5&quot;/&gt;&lt;property id=&quot;20300&quot; value=&quot;Slide 84&quot;/&gt;&lt;property id=&quot;20307&quot; value=&quot;425&quot;/&gt;&lt;/object&gt;&lt;object type=&quot;3&quot; unique_id=&quot;25031&quot;&gt;&lt;property id=&quot;20148&quot; value=&quot;5&quot;/&gt;&lt;property id=&quot;20300&quot; value=&quot;Slide 87&quot;/&gt;&lt;property id=&quot;20307&quot; value=&quot;426&quot;/&gt;&lt;/object&gt;&lt;object type=&quot;3&quot; unique_id=&quot;25822&quot;&gt;&lt;property id=&quot;20148&quot; value=&quot;5&quot;/&gt;&lt;property id=&quot;20300&quot; value=&quot;Slide 7&quot;/&gt;&lt;property id=&quot;20307&quot; value=&quot;431&quot;/&gt;&lt;/object&gt;&lt;object type=&quot;3&quot; unique_id=&quot;26369&quot;&gt;&lt;property id=&quot;20148&quot; value=&quot;5&quot;/&gt;&lt;property id=&quot;20300&quot; value=&quot;Slide 5&quot;/&gt;&lt;property id=&quot;20307&quot; value=&quot;432&quot;/&gt;&lt;/object&gt;&lt;object type=&quot;3&quot; unique_id=&quot;26370&quot;&gt;&lt;property id=&quot;20148&quot; value=&quot;5&quot;/&gt;&lt;property id=&quot;20300&quot; value=&quot;Slide 6&quot;/&gt;&lt;property id=&quot;20307&quot; value=&quot;433&quot;/&gt;&lt;/object&gt;&lt;object type=&quot;3&quot; unique_id=&quot;26371&quot;&gt;&lt;property id=&quot;20148&quot; value=&quot;5&quot;/&gt;&lt;property id=&quot;20300&quot; value=&quot;Slide 8&quot;/&gt;&lt;property id=&quot;20307&quot; value=&quot;434&quot;/&gt;&lt;/object&gt;&lt;object type=&quot;3&quot; unique_id=&quot;27256&quot;&gt;&lt;property id=&quot;20148&quot; value=&quot;5&quot;/&gt;&lt;property id=&quot;20300&quot; value=&quot;Slide 77&quot;/&gt;&lt;property id=&quot;20307&quot; value=&quot;435&quot;/&gt;&lt;/object&gt;&lt;object type=&quot;3&quot; unique_id=&quot;27987&quot;&gt;&lt;property id=&quot;20148&quot; value=&quot;5&quot;/&gt;&lt;property id=&quot;20300&quot; value=&quot;Slide 19&quot;/&gt;&lt;property id=&quot;20307&quot; value=&quot;438&quot;/&gt;&lt;/object&gt;&lt;object type=&quot;3&quot; unique_id=&quot;28538&quot;&gt;&lt;property id=&quot;20148&quot; value=&quot;5&quot;/&gt;&lt;property id=&quot;20300&quot; value=&quot;Slide 72&quot;/&gt;&lt;property id=&quot;20307&quot; value=&quot;439&quot;/&gt;&lt;/object&gt;&lt;/object&gt;&lt;/object&gt;&lt;/database&gt;"/>
  <p:tag name="SECTOMILLISECCONVERTED" val="1"/>
</p:tagLst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41275">
          <a:solidFill>
            <a:srgbClr val="FF0000"/>
          </a:solidFill>
        </a:ln>
        <a:effectLst>
          <a:outerShdw blurRad="38100" dist="38100" dir="3600000" algn="ctr" rotWithShape="0">
            <a:schemeClr val="bg1"/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57150">
          <a:solidFill>
            <a:srgbClr val="FF0000"/>
          </a:solidFill>
          <a:tailEnd type="triangle" w="lg" len="lg"/>
        </a:ln>
        <a:effectLst>
          <a:outerShdw blurRad="50800" dist="38100" dir="5400000" sx="105000" sy="105000" algn="ctr" rotWithShape="0">
            <a:schemeClr val="bg1"/>
          </a:outerShdw>
        </a:effectLst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57150">
          <a:solidFill>
            <a:srgbClr val="FF0000"/>
          </a:solidFill>
          <a:round/>
          <a:headEnd/>
          <a:tailEnd/>
        </a:ln>
        <a:effectLst>
          <a:outerShdw dist="35921" dir="2700000" algn="ctr" rotWithShape="0">
            <a:schemeClr val="tx1"/>
          </a:outerShdw>
        </a:effectLst>
      </a:spPr>
      <a:bodyPr/>
      <a:lstStyle>
        <a:defPPr>
          <a:defRPr/>
        </a:defPPr>
      </a:lstStyle>
    </a:spDef>
    <a:lnDef>
      <a:spPr>
        <a:ln w="38100">
          <a:solidFill>
            <a:srgbClr val="FF0000"/>
          </a:solidFill>
          <a:tailEnd type="triangle" w="lg" len="lg"/>
        </a:ln>
        <a:effectLst>
          <a:outerShdw blurRad="50800" dist="25400" dir="4800000" algn="ctr" rotWithShape="0">
            <a:schemeClr val="tx1"/>
          </a:outerShdw>
        </a:effectLst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41275">
          <a:solidFill>
            <a:srgbClr val="FF0000"/>
          </a:solidFill>
        </a:ln>
        <a:effectLst>
          <a:outerShdw blurRad="38100" dist="38100" dir="3600000" algn="ctr" rotWithShape="0">
            <a:schemeClr val="bg1"/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rgbClr val="FFFFFF"/>
          </a:solidFill>
          <a:headEnd type="none" w="med" len="med"/>
          <a:tailEnd type="none" w="med" len="med"/>
        </a:ln>
        <a:effectLst>
          <a:outerShdw blurRad="50800" dist="38100" dir="5400000" sx="105000" sy="105000" algn="ctr" rotWithShape="0">
            <a:schemeClr val="bg1"/>
          </a:outerShdw>
        </a:effectLst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solidFill>
              <a:srgbClr val="000000"/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19998</TotalTime>
  <Words>3195</Words>
  <Application>Microsoft Office PowerPoint</Application>
  <PresentationFormat>Custom</PresentationFormat>
  <Paragraphs>865</Paragraphs>
  <Slides>98</Slides>
  <Notes>98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103" baseType="lpstr">
      <vt:lpstr>Office Theme</vt:lpstr>
      <vt:lpstr>1_Office Theme</vt:lpstr>
      <vt:lpstr>2_Office Theme</vt:lpstr>
      <vt:lpstr>White</vt:lpstr>
      <vt:lpstr>Photo Editor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Jeff’ Bezos' Memo</vt:lpstr>
      <vt:lpstr>Jeff’ Bezos' Memo</vt:lpstr>
      <vt:lpstr>Jeff’ Bezos' Memo</vt:lpstr>
      <vt:lpstr>Jeff’ Bezos' Memo</vt:lpstr>
      <vt:lpstr>Jeff’ Bezos' Memo</vt:lpstr>
      <vt:lpstr>Jeff’ Bezos' Memo</vt:lpstr>
      <vt:lpstr>Jeff’ Bezos' Memo</vt:lpstr>
      <vt:lpstr>Jeff’ Bezos' Memo</vt:lpstr>
      <vt:lpstr>Do You Know What Data You Have?</vt:lpstr>
      <vt:lpstr>PowerPoint Presentation</vt:lpstr>
      <vt:lpstr>PowerPoint Presentation</vt:lpstr>
      <vt:lpstr>PowerPoint Presentation</vt:lpstr>
      <vt:lpstr>Taxonomy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Creativity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Machine Learning</vt:lpstr>
      <vt:lpstr>Machine Learning</vt:lpstr>
      <vt:lpstr>Machine Learning</vt:lpstr>
      <vt:lpstr>Machine Learning</vt:lpstr>
      <vt:lpstr>Machine Learning</vt:lpstr>
      <vt:lpstr>Machine Learning</vt:lpstr>
      <vt:lpstr>Machine Learning</vt:lpstr>
      <vt:lpstr>PowerPoint Presentation</vt:lpstr>
      <vt:lpstr>Machine Learning</vt:lpstr>
      <vt:lpstr>Machine Learning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Jim Sterne</dc:creator>
  <cp:lastModifiedBy>Jim Sterne</cp:lastModifiedBy>
  <cp:revision>1070</cp:revision>
  <dcterms:created xsi:type="dcterms:W3CDTF">2010-10-14T16:24:51Z</dcterms:created>
  <dcterms:modified xsi:type="dcterms:W3CDTF">2016-02-02T07:31:50Z</dcterms:modified>
</cp:coreProperties>
</file>